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12192000" cy="6858000"/>
  <p:defaultTextStyle>
    <a:defPPr>
      <a:defRPr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276" y="-18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-18420"/>
            <a:ext cx="12192000" cy="68567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 bwMode="auto">
          <a:xfrm>
            <a:off x="555172" y="3029509"/>
            <a:ext cx="1131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3600">
                <a:latin typeface="Montserrat Medium"/>
              </a:defRPr>
            </a:lvl1pPr>
          </a:lstStyle>
          <a:p>
            <a:pPr algn="ctr">
              <a:lnSpc>
                <a:spcPct val="100000"/>
              </a:lnSpc>
              <a:defRPr/>
            </a:pPr>
            <a:endParaRPr lang="ru-RU" sz="280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762000" y="2459504"/>
            <a:ext cx="111088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1" i="0" u="none" strike="noStrike" cap="none" spc="0">
                <a:ln>
                  <a:noFill/>
                </a:ln>
                <a:solidFill>
                  <a:schemeClr val="bg1"/>
                </a:solidFill>
                <a:latin typeface="Arial"/>
                <a:cs typeface="Arial"/>
              </a:rPr>
              <a:t>О проведении тестирования иностранных граждан и лиц без гражданства </a:t>
            </a:r>
            <a:br>
              <a:rPr lang="ru-RU" sz="2000" b="1" i="0" u="none" strike="noStrike" cap="none" spc="0">
                <a:ln>
                  <a:noFill/>
                </a:ln>
                <a:solidFill>
                  <a:schemeClr val="bg1"/>
                </a:solidFill>
                <a:latin typeface="Arial"/>
                <a:cs typeface="Arial"/>
              </a:rPr>
            </a:br>
            <a:r>
              <a:rPr lang="ru-RU" sz="2000" b="1" i="0" u="none" strike="noStrike" cap="none" spc="0">
                <a:ln>
                  <a:noFill/>
                </a:ln>
                <a:solidFill>
                  <a:schemeClr val="bg1"/>
                </a:solidFill>
                <a:latin typeface="Arial"/>
                <a:cs typeface="Arial"/>
              </a:rPr>
              <a:t>на знание русского языка, достаточное для освоения образовательных программ начального общего, основного общего и среднего общего образования</a:t>
            </a:r>
            <a:endParaRPr lang="ru-RU" sz="1800" b="0" i="0" u="none" strike="noStrike" cap="none" spc="0">
              <a:ln>
                <a:noFill/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2" name="Прямоугольник: скругленные углы 41"/>
          <p:cNvSpPr/>
          <p:nvPr/>
        </p:nvSpPr>
        <p:spPr bwMode="auto">
          <a:xfrm>
            <a:off x="3657600" y="3537065"/>
            <a:ext cx="2253496" cy="2101735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800" b="1" spc="-5">
                <a:solidFill>
                  <a:srgbClr val="4472C4">
                    <a:lumMod val="50000"/>
                  </a:srgbClr>
                </a:solidFill>
                <a:latin typeface="Century Gothic"/>
              </a:rPr>
              <a:t>Порядок приема на обучение по образовательным программам начального общего, основного общего и среднего общего образования</a:t>
            </a:r>
            <a:endParaRPr lang="ru-RU" b="1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43" name="Прямоугольник: скругленные углы 42"/>
          <p:cNvSpPr/>
          <p:nvPr/>
        </p:nvSpPr>
        <p:spPr bwMode="auto">
          <a:xfrm>
            <a:off x="9656751" y="3657600"/>
            <a:ext cx="2245876" cy="2133600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 bwMode="auto">
          <a:xfrm>
            <a:off x="0" y="1"/>
            <a:ext cx="12192000" cy="1000911"/>
          </a:xfrm>
          <a:prstGeom prst="rect">
            <a:avLst/>
          </a:prstGeom>
          <a:solidFill>
            <a:srgbClr val="18417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b="1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39" name="TextBox 38"/>
          <p:cNvSpPr txBox="1"/>
          <p:nvPr/>
        </p:nvSpPr>
        <p:spPr bwMode="auto">
          <a:xfrm>
            <a:off x="175284" y="308761"/>
            <a:ext cx="97185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ru-RU" sz="2000" b="1" cap="all">
                <a:solidFill>
                  <a:prstClr val="white"/>
                </a:solidFill>
                <a:latin typeface="Century Gothic"/>
                <a:ea typeface="Arial"/>
                <a:cs typeface="Arial"/>
              </a:rPr>
              <a:t>ПРИКАЗЫ МИНПРОСВЕЩЕНИЯ РОССИИ</a:t>
            </a:r>
            <a:endParaRPr/>
          </a:p>
        </p:txBody>
      </p:sp>
      <p:sp>
        <p:nvSpPr>
          <p:cNvPr id="34" name="Прямоугольник: скругленные углы 33"/>
          <p:cNvSpPr/>
          <p:nvPr/>
        </p:nvSpPr>
        <p:spPr bwMode="auto">
          <a:xfrm>
            <a:off x="3657600" y="1127956"/>
            <a:ext cx="2245876" cy="2409109"/>
          </a:xfrm>
          <a:prstGeom prst="roundRect">
            <a:avLst>
              <a:gd name="adj" fmla="val 6448"/>
            </a:avLst>
          </a:prstGeom>
          <a:solidFill>
            <a:srgbClr val="18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15067">
              <a:defRPr/>
            </a:pPr>
            <a:r>
              <a:rPr lang="ru-RU" sz="800" b="1" spc="-5">
                <a:solidFill>
                  <a:prstClr val="white"/>
                </a:solidFill>
                <a:latin typeface="Century Gothic"/>
              </a:rPr>
              <a:t>Минпросвещения России </a:t>
            </a:r>
            <a:endParaRPr/>
          </a:p>
          <a:p>
            <a:pPr algn="ctr" defTabSz="715067">
              <a:defRPr/>
            </a:pPr>
            <a:r>
              <a:rPr lang="ru-RU" sz="800" b="1" spc="-5">
                <a:solidFill>
                  <a:prstClr val="white"/>
                </a:solidFill>
                <a:latin typeface="Century Gothic"/>
              </a:rPr>
              <a:t>№ 171 от 04 марта 2025 г.</a:t>
            </a:r>
            <a:endParaRPr/>
          </a:p>
          <a:p>
            <a:pPr algn="ctr" defTabSz="715067">
              <a:defRPr/>
            </a:pPr>
            <a:endParaRPr lang="ru-RU" sz="800" spc="-5">
              <a:solidFill>
                <a:prstClr val="white"/>
              </a:solidFill>
              <a:latin typeface="Century Gothic"/>
            </a:endParaRPr>
          </a:p>
          <a:p>
            <a:pPr algn="ctr" defTabSz="715067">
              <a:defRPr/>
            </a:pPr>
            <a:r>
              <a:rPr lang="ru-RU" sz="800" spc="-5">
                <a:solidFill>
                  <a:prstClr val="white"/>
                </a:solidFill>
                <a:latin typeface="Century Gothic"/>
              </a:rPr>
              <a:t>«О внесении изменений в Порядок приема на обучение по образовательным программам начального общего, основного общего и среднего общего образования, утвержденный приказом Министерства просвещения Российской Федерации от 2 сентября 2020 г. </a:t>
            </a:r>
            <a:br>
              <a:rPr lang="ru-RU" sz="800" spc="-5">
                <a:solidFill>
                  <a:prstClr val="white"/>
                </a:solidFill>
                <a:latin typeface="Century Gothic"/>
              </a:rPr>
            </a:br>
            <a:r>
              <a:rPr lang="ru-RU" sz="800" spc="-5">
                <a:solidFill>
                  <a:prstClr val="white"/>
                </a:solidFill>
                <a:latin typeface="Century Gothic"/>
              </a:rPr>
              <a:t>№ 458» </a:t>
            </a:r>
            <a:endParaRPr lang="ru-RU">
              <a:solidFill>
                <a:prstClr val="white"/>
              </a:solidFill>
            </a:endParaRPr>
          </a:p>
        </p:txBody>
      </p:sp>
      <p:sp>
        <p:nvSpPr>
          <p:cNvPr id="36" name="Прямоугольник: скругленные углы 35"/>
          <p:cNvSpPr/>
          <p:nvPr/>
        </p:nvSpPr>
        <p:spPr bwMode="auto">
          <a:xfrm>
            <a:off x="9668331" y="1149912"/>
            <a:ext cx="2245876" cy="2507688"/>
          </a:xfrm>
          <a:prstGeom prst="roundRect">
            <a:avLst>
              <a:gd name="adj" fmla="val 6448"/>
            </a:avLst>
          </a:prstGeom>
          <a:solidFill>
            <a:srgbClr val="18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9" name="Прямоугольник 168"/>
          <p:cNvSpPr/>
          <p:nvPr/>
        </p:nvSpPr>
        <p:spPr bwMode="auto">
          <a:xfrm>
            <a:off x="9690307" y="1447800"/>
            <a:ext cx="2273093" cy="1549526"/>
          </a:xfrm>
          <a:prstGeom prst="rect">
            <a:avLst/>
          </a:prstGeom>
        </p:spPr>
        <p:txBody>
          <a:bodyPr wrap="square" lIns="71506" tIns="35750" rIns="71506" bIns="35750">
            <a:spAutoFit/>
          </a:bodyPr>
          <a:lstStyle/>
          <a:p>
            <a:pPr algn="ctr" defTabSz="715067">
              <a:defRPr/>
            </a:pPr>
            <a:r>
              <a:rPr lang="ru-RU" sz="800" b="1" spc="-5">
                <a:solidFill>
                  <a:prstClr val="white"/>
                </a:solidFill>
                <a:latin typeface="Century Gothic"/>
                <a:ea typeface="Arial"/>
                <a:cs typeface="Arial"/>
              </a:rPr>
              <a:t>Минпросвещения России </a:t>
            </a:r>
            <a:endParaRPr/>
          </a:p>
          <a:p>
            <a:pPr algn="ctr" defTabSz="715067">
              <a:defRPr/>
            </a:pPr>
            <a:r>
              <a:rPr lang="ru-RU" sz="800" b="1" spc="-5">
                <a:solidFill>
                  <a:prstClr val="white"/>
                </a:solidFill>
                <a:latin typeface="Century Gothic"/>
                <a:ea typeface="Arial"/>
                <a:cs typeface="Arial"/>
              </a:rPr>
              <a:t>№ 170  от 04 марта 2025 г.</a:t>
            </a:r>
            <a:endParaRPr/>
          </a:p>
          <a:p>
            <a:pPr algn="ctr" defTabSz="715067">
              <a:defRPr/>
            </a:pPr>
            <a:endParaRPr lang="ru-RU" sz="800" spc="-5">
              <a:solidFill>
                <a:prstClr val="white"/>
              </a:solidFill>
              <a:latin typeface="Century Gothic"/>
              <a:ea typeface="Arial"/>
              <a:cs typeface="Arial"/>
            </a:endParaRPr>
          </a:p>
          <a:p>
            <a:pPr algn="ctr" defTabSz="715067">
              <a:defRPr/>
            </a:pPr>
            <a:r>
              <a:rPr lang="ru-RU" sz="800" spc="-5">
                <a:solidFill>
                  <a:prstClr val="white"/>
                </a:solidFill>
                <a:latin typeface="Century Gothic"/>
                <a:ea typeface="Arial"/>
                <a:cs typeface="Arial"/>
              </a:rPr>
              <a:t>«Об утверждении Порядка проведения </a:t>
            </a:r>
            <a:br>
              <a:rPr lang="ru-RU" sz="800" spc="-5">
                <a:solidFill>
                  <a:prstClr val="white"/>
                </a:solidFill>
                <a:latin typeface="Century Gothic"/>
                <a:ea typeface="Arial"/>
                <a:cs typeface="Arial"/>
              </a:rPr>
            </a:br>
            <a:r>
              <a:rPr lang="ru-RU" sz="800" spc="-5">
                <a:solidFill>
                  <a:prstClr val="white"/>
                </a:solidFill>
                <a:latin typeface="Century Gothic"/>
                <a:ea typeface="Arial"/>
                <a:cs typeface="Arial"/>
              </a:rPr>
              <a:t>в государственной или муниципальной общеобразовательной организации тестирования на знание русского языка, достаточное для освоения образовательных программ начального общего, основного общего и среднего общего образования, иностранных граждан и лиц без гражданства»</a:t>
            </a:r>
            <a:endParaRPr/>
          </a:p>
        </p:txBody>
      </p:sp>
      <p:sp>
        <p:nvSpPr>
          <p:cNvPr id="176" name="Прямоугольник 175"/>
          <p:cNvSpPr/>
          <p:nvPr/>
        </p:nvSpPr>
        <p:spPr bwMode="auto">
          <a:xfrm>
            <a:off x="9688210" y="3733963"/>
            <a:ext cx="2240987" cy="1549526"/>
          </a:xfrm>
          <a:prstGeom prst="rect">
            <a:avLst/>
          </a:prstGeom>
        </p:spPr>
        <p:txBody>
          <a:bodyPr wrap="square" lIns="71506" tIns="35750" rIns="71506" bIns="35750">
            <a:spAutoFit/>
          </a:bodyPr>
          <a:lstStyle/>
          <a:p>
            <a:pPr algn="ctr" defTabSz="715067">
              <a:defRPr/>
            </a:pPr>
            <a:endParaRPr lang="ru-RU" sz="800" b="1" spc="-5">
              <a:solidFill>
                <a:srgbClr val="4472C4">
                  <a:lumMod val="50000"/>
                </a:srgbClr>
              </a:solidFill>
              <a:latin typeface="Century Gothic"/>
              <a:ea typeface="Arial"/>
              <a:cs typeface="Arial"/>
            </a:endParaRPr>
          </a:p>
          <a:p>
            <a:pPr algn="ctr" defTabSz="715067">
              <a:defRPr/>
            </a:pPr>
            <a:endParaRPr lang="ru-RU" sz="800" b="1" spc="-5">
              <a:solidFill>
                <a:srgbClr val="4472C4">
                  <a:lumMod val="50000"/>
                </a:srgbClr>
              </a:solidFill>
              <a:latin typeface="Century Gothic"/>
              <a:ea typeface="Arial"/>
              <a:cs typeface="Arial"/>
            </a:endParaRPr>
          </a:p>
          <a:p>
            <a:pPr algn="ctr" defTabSz="715067">
              <a:defRPr/>
            </a:pPr>
            <a:endParaRPr lang="ru-RU" sz="800" b="1" spc="-5">
              <a:solidFill>
                <a:srgbClr val="4472C4">
                  <a:lumMod val="50000"/>
                </a:srgbClr>
              </a:solidFill>
              <a:latin typeface="Century Gothic"/>
              <a:ea typeface="Arial"/>
              <a:cs typeface="Arial"/>
            </a:endParaRPr>
          </a:p>
          <a:p>
            <a:pPr algn="ctr" defTabSz="715067">
              <a:defRPr/>
            </a:pPr>
            <a:r>
              <a:rPr lang="ru-RU" sz="800" b="1" spc="-5">
                <a:solidFill>
                  <a:srgbClr val="4472C4">
                    <a:lumMod val="50000"/>
                  </a:srgbClr>
                </a:solidFill>
                <a:latin typeface="Century Gothic"/>
                <a:ea typeface="Arial"/>
                <a:cs typeface="Arial"/>
              </a:rPr>
              <a:t>Порядок проведения в государственной или муниципальной общеобразовательной организации тестирования на знание русского языка, достаточное для освоения образовательных программ начального общего, основного общего и среднего общего образования, иностранных граждан и лиц без гражданства</a:t>
            </a:r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203316" y="1070876"/>
            <a:ext cx="3355855" cy="472032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6238274" y="1181957"/>
            <a:ext cx="3262480" cy="4609243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" name="Прямоугольник 60"/>
          <p:cNvSpPr/>
          <p:nvPr/>
        </p:nvSpPr>
        <p:spPr bwMode="auto">
          <a:xfrm>
            <a:off x="0" y="1"/>
            <a:ext cx="12192000" cy="1000911"/>
          </a:xfrm>
          <a:prstGeom prst="rect">
            <a:avLst/>
          </a:prstGeom>
          <a:solidFill>
            <a:srgbClr val="18417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b="1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39" name="TextBox 38"/>
          <p:cNvSpPr txBox="1"/>
          <p:nvPr/>
        </p:nvSpPr>
        <p:spPr bwMode="auto">
          <a:xfrm>
            <a:off x="228600" y="152400"/>
            <a:ext cx="10515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ru-RU" sz="2000" b="1" spc="-10">
                <a:solidFill>
                  <a:prstClr val="white"/>
                </a:solidFill>
                <a:latin typeface="Century Gothic"/>
                <a:ea typeface="Arial"/>
                <a:cs typeface="Calibri"/>
              </a:rPr>
              <a:t>ПРИКАЗ № 171 от 04 марта 2025 г.  </a:t>
            </a:r>
            <a:br>
              <a:rPr lang="ru-RU" sz="2000" b="1" spc="-10">
                <a:solidFill>
                  <a:prstClr val="white"/>
                </a:solidFill>
                <a:latin typeface="Century Gothic"/>
                <a:ea typeface="Arial"/>
                <a:cs typeface="Calibri"/>
              </a:rPr>
            </a:br>
            <a:r>
              <a:rPr lang="ru-RU" sz="2000" b="1" spc="-10">
                <a:solidFill>
                  <a:prstClr val="white"/>
                </a:solidFill>
                <a:latin typeface="Century Gothic"/>
                <a:ea typeface="Arial"/>
                <a:cs typeface="Calibri"/>
              </a:rPr>
              <a:t>ПОРЯДОК ПРИЕМА НА ОБУЧЕНИЕ </a:t>
            </a:r>
            <a:endParaRPr lang="ru-RU" sz="2000" b="1" cap="all">
              <a:solidFill>
                <a:prstClr val="white"/>
              </a:solidFill>
              <a:latin typeface="Century Gothic"/>
              <a:ea typeface="Arial"/>
              <a:cs typeface="Arial"/>
            </a:endParaRPr>
          </a:p>
        </p:txBody>
      </p:sp>
      <p:sp>
        <p:nvSpPr>
          <p:cNvPr id="12" name="Прямоугольник: скругленные углы 33"/>
          <p:cNvSpPr/>
          <p:nvPr/>
        </p:nvSpPr>
        <p:spPr bwMode="auto">
          <a:xfrm>
            <a:off x="0" y="1143000"/>
            <a:ext cx="5410200" cy="713164"/>
          </a:xfrm>
          <a:prstGeom prst="roundRect">
            <a:avLst>
              <a:gd name="adj" fmla="val 6448"/>
            </a:avLst>
          </a:prstGeom>
          <a:solidFill>
            <a:srgbClr val="18417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1" i="0" u="none" strike="noStrike" cap="none" spc="0">
                <a:ln>
                  <a:noFill/>
                </a:ln>
                <a:solidFill>
                  <a:srgbClr val="FFFFFF"/>
                </a:solidFill>
                <a:latin typeface="Century Gothic"/>
                <a:ea typeface="Arial"/>
                <a:cs typeface="Calibri"/>
              </a:rPr>
              <a:t>ОСНОВАНИЯ ДЛЯ ОТКАЗА В ПРИЕМЕ </a:t>
            </a:r>
            <a:br>
              <a:rPr lang="ru-RU" sz="1800" b="1" i="0" u="none" strike="noStrike" cap="none" spc="0">
                <a:ln>
                  <a:noFill/>
                </a:ln>
                <a:solidFill>
                  <a:srgbClr val="FFFFFF"/>
                </a:solidFill>
                <a:latin typeface="Century Gothic"/>
                <a:ea typeface="Arial"/>
                <a:cs typeface="Calibri"/>
              </a:rPr>
            </a:br>
            <a:r>
              <a:rPr lang="ru-RU" sz="1800" b="1" i="0" u="none" strike="noStrike" cap="none" spc="0">
                <a:ln>
                  <a:noFill/>
                </a:ln>
                <a:solidFill>
                  <a:srgbClr val="FFFFFF"/>
                </a:solidFill>
                <a:latin typeface="Century Gothic"/>
                <a:ea typeface="Arial"/>
                <a:cs typeface="Calibri"/>
              </a:rPr>
              <a:t>В ШКОЛУ</a:t>
            </a:r>
            <a:endParaRPr/>
          </a:p>
        </p:txBody>
      </p:sp>
      <p:sp>
        <p:nvSpPr>
          <p:cNvPr id="13" name="Прямоугольник: скругленные углы 41"/>
          <p:cNvSpPr/>
          <p:nvPr/>
        </p:nvSpPr>
        <p:spPr bwMode="auto">
          <a:xfrm>
            <a:off x="5410200" y="1143000"/>
            <a:ext cx="6705600" cy="713164"/>
          </a:xfrm>
          <a:prstGeom prst="roundRect">
            <a:avLst>
              <a:gd name="adj" fmla="val 6448"/>
            </a:avLst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71450" marR="0" lvl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ü"/>
              <a:defRPr/>
            </a:pPr>
            <a:r>
              <a:rPr lang="ru-RU" sz="1000" b="1" i="0" u="none" strike="noStrike" cap="none" spc="-5">
                <a:ln>
                  <a:noFill/>
                </a:ln>
                <a:solidFill>
                  <a:srgbClr val="4F81BD">
                    <a:lumMod val="50000"/>
                  </a:srgbClr>
                </a:solidFill>
                <a:latin typeface="Century Gothic"/>
                <a:ea typeface="Arial"/>
                <a:cs typeface="Arial"/>
              </a:rPr>
              <a:t>ребенок не может быть зачислен в школу только в том случае, </a:t>
            </a:r>
            <a:r>
              <a:rPr lang="ru-RU" sz="1000" b="1" i="0" u="none" strike="noStrike" cap="none" spc="-5">
                <a:ln>
                  <a:noFill/>
                </a:ln>
                <a:solidFill>
                  <a:schemeClr val="tx1"/>
                </a:solidFill>
                <a:latin typeface="Century Gothic"/>
                <a:ea typeface="Arial"/>
                <a:cs typeface="Arial"/>
              </a:rPr>
              <a:t>если в ней нет свободных мет;</a:t>
            </a:r>
            <a:endParaRPr/>
          </a:p>
          <a:p>
            <a:pPr marL="171450" marR="0" lvl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ü"/>
              <a:defRPr/>
            </a:pPr>
            <a:r>
              <a:rPr lang="ru-RU" sz="1000" b="1" i="0" u="none" strike="noStrike" cap="none" spc="-5">
                <a:ln>
                  <a:noFill/>
                </a:ln>
                <a:solidFill>
                  <a:schemeClr val="tx1"/>
                </a:solidFill>
                <a:latin typeface="Century Gothic"/>
                <a:ea typeface="Arial"/>
                <a:cs typeface="Arial"/>
              </a:rPr>
              <a:t>если не представлен документ, подтверждающий законность нахождения на территории России;</a:t>
            </a:r>
            <a:endParaRPr/>
          </a:p>
          <a:p>
            <a:pPr marL="171450" marR="0" lvl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ü"/>
              <a:defRPr/>
            </a:pPr>
            <a:r>
              <a:rPr lang="ru-RU" sz="1000" b="1" i="0" u="none" strike="noStrike" cap="none" spc="-5">
                <a:ln>
                  <a:noFill/>
                </a:ln>
                <a:solidFill>
                  <a:schemeClr val="tx1"/>
                </a:solidFill>
                <a:latin typeface="Century Gothic"/>
                <a:ea typeface="Arial"/>
                <a:cs typeface="Arial"/>
              </a:rPr>
              <a:t>если не прошел тестирование</a:t>
            </a:r>
            <a:endParaRPr lang="ru-RU" sz="1000" b="1" i="0" u="none" strike="noStrike" cap="none" spc="0">
              <a:ln>
                <a:noFill/>
              </a:ln>
              <a:solidFill>
                <a:schemeClr val="tx1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14" name="Прямоугольник: скругленные углы 33"/>
          <p:cNvSpPr/>
          <p:nvPr/>
        </p:nvSpPr>
        <p:spPr bwMode="auto">
          <a:xfrm>
            <a:off x="27878" y="1922377"/>
            <a:ext cx="5306121" cy="696302"/>
          </a:xfrm>
          <a:prstGeom prst="roundRect">
            <a:avLst>
              <a:gd name="adj" fmla="val 6448"/>
            </a:avLst>
          </a:prstGeom>
          <a:solidFill>
            <a:srgbClr val="18417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1" i="0" u="none" strike="noStrike" cap="none" spc="0">
                <a:ln>
                  <a:noFill/>
                </a:ln>
                <a:solidFill>
                  <a:srgbClr val="FFFFFF"/>
                </a:solidFill>
                <a:latin typeface="Century Gothic"/>
                <a:ea typeface="Arial"/>
                <a:cs typeface="Calibri"/>
              </a:rPr>
              <a:t>1. ЗАЯВЛЕНИЕ И ПЕРЕЧЕНЬ ДОКУМЕНТОВ</a:t>
            </a:r>
            <a:endParaRPr/>
          </a:p>
        </p:txBody>
      </p:sp>
      <p:sp>
        <p:nvSpPr>
          <p:cNvPr id="15" name="Прямоугольник: скругленные углы 33"/>
          <p:cNvSpPr/>
          <p:nvPr/>
        </p:nvSpPr>
        <p:spPr bwMode="auto">
          <a:xfrm>
            <a:off x="5486400" y="1905515"/>
            <a:ext cx="6400800" cy="713164"/>
          </a:xfrm>
          <a:prstGeom prst="roundRect">
            <a:avLst>
              <a:gd name="adj" fmla="val 6448"/>
            </a:avLst>
          </a:prstGeom>
          <a:solidFill>
            <a:srgbClr val="18417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1">
                <a:solidFill>
                  <a:srgbClr val="FFFFFF"/>
                </a:solidFill>
                <a:latin typeface="Century Gothic"/>
                <a:ea typeface="Arial"/>
                <a:cs typeface="Calibri"/>
              </a:rPr>
              <a:t>      2. </a:t>
            </a:r>
            <a:r>
              <a:rPr lang="ru-RU" sz="1800" b="1" i="0" u="none" strike="noStrike" cap="none" spc="0">
                <a:ln>
                  <a:noFill/>
                </a:ln>
                <a:solidFill>
                  <a:srgbClr val="FFFFFF"/>
                </a:solidFill>
                <a:latin typeface="Century Gothic"/>
                <a:ea typeface="Arial"/>
                <a:cs typeface="Calibri"/>
              </a:rPr>
              <a:t>ПРОВЕРКА</a:t>
            </a:r>
            <a:r>
              <a:rPr lang="ru-RU" sz="16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Arial"/>
                <a:cs typeface="Calibri"/>
              </a:rPr>
              <a:t> </a:t>
            </a:r>
            <a:r>
              <a:rPr lang="ru-RU" sz="1800" b="1" i="0" u="none" strike="noStrike" cap="none" spc="0">
                <a:ln>
                  <a:noFill/>
                </a:ln>
                <a:solidFill>
                  <a:srgbClr val="FFFFFF"/>
                </a:solidFill>
                <a:latin typeface="Century Gothic"/>
                <a:ea typeface="Arial"/>
                <a:cs typeface="Calibri"/>
              </a:rPr>
              <a:t>ДОКУМЕНТОВ</a:t>
            </a:r>
            <a:r>
              <a:rPr lang="ru-RU" sz="16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Arial"/>
                <a:cs typeface="Calibri"/>
              </a:rPr>
              <a:t>, </a:t>
            </a:r>
            <a:r>
              <a:rPr lang="ru-RU" sz="1800" b="1" i="0" u="none" strike="noStrike" cap="none" spc="0">
                <a:ln>
                  <a:noFill/>
                </a:ln>
                <a:solidFill>
                  <a:srgbClr val="FFFFFF"/>
                </a:solidFill>
                <a:latin typeface="Century Gothic"/>
                <a:ea typeface="Arial"/>
                <a:cs typeface="Calibri"/>
              </a:rPr>
              <a:t>НАПРАВЛЕНИЕ</a:t>
            </a:r>
            <a:r>
              <a:rPr lang="ru-RU" sz="16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Arial"/>
                <a:cs typeface="Calibri"/>
              </a:rPr>
              <a:t> </a:t>
            </a:r>
            <a:br>
              <a:rPr lang="ru-RU" sz="16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Arial"/>
                <a:cs typeface="Calibri"/>
              </a:rPr>
            </a:br>
            <a:r>
              <a:rPr lang="ru-RU" sz="1800" b="1" i="0" u="none" strike="noStrike" cap="none" spc="0">
                <a:ln>
                  <a:noFill/>
                </a:ln>
                <a:solidFill>
                  <a:srgbClr val="FFFFFF"/>
                </a:solidFill>
                <a:latin typeface="Century Gothic"/>
                <a:ea typeface="Arial"/>
                <a:cs typeface="Calibri"/>
              </a:rPr>
              <a:t>НА ТЕСТИРОВАНИЕ</a:t>
            </a:r>
            <a:endParaRPr/>
          </a:p>
        </p:txBody>
      </p:sp>
      <p:sp>
        <p:nvSpPr>
          <p:cNvPr id="16" name="Прямоугольник: скругленные углы 41"/>
          <p:cNvSpPr/>
          <p:nvPr/>
        </p:nvSpPr>
        <p:spPr bwMode="auto">
          <a:xfrm>
            <a:off x="27878" y="2684892"/>
            <a:ext cx="5306121" cy="4200986"/>
          </a:xfrm>
          <a:prstGeom prst="roundRect">
            <a:avLst>
              <a:gd name="adj" fmla="val 6448"/>
            </a:avLst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ru-RU" sz="900" b="1">
                <a:solidFill>
                  <a:prstClr val="black"/>
                </a:solidFill>
                <a:latin typeface="Century Gothic"/>
                <a:ea typeface="Times New Roman"/>
                <a:cs typeface="Arial"/>
              </a:rPr>
              <a:t>Родители через ЕПГУ, РПГУ, через операторов почтовой связи  подают заявление о приеме на обучение и предъявляют:</a:t>
            </a:r>
            <a:endParaRPr/>
          </a:p>
          <a:p>
            <a:pPr marL="342900" indent="-342900">
              <a:buFont typeface="Symbol"/>
              <a:buChar char=""/>
              <a:defRPr/>
            </a:pPr>
            <a:r>
              <a:rPr lang="ru-RU" sz="900">
                <a:solidFill>
                  <a:prstClr val="black"/>
                </a:solidFill>
                <a:latin typeface="Century Gothic"/>
                <a:ea typeface="Times New Roman"/>
                <a:cs typeface="Arial"/>
              </a:rPr>
              <a:t>копии документов, подтверждающих родство заявителя;</a:t>
            </a:r>
            <a:endParaRPr/>
          </a:p>
          <a:p>
            <a:pPr marL="342900" indent="-342900">
              <a:buFont typeface="Symbol"/>
              <a:buChar char=""/>
              <a:defRPr/>
            </a:pPr>
            <a:r>
              <a:rPr lang="ru-RU" sz="900">
                <a:solidFill>
                  <a:prstClr val="black"/>
                </a:solidFill>
                <a:latin typeface="Century Gothic"/>
                <a:ea typeface="Times New Roman"/>
                <a:cs typeface="Arial"/>
              </a:rPr>
              <a:t>копии документов, подтверждающих законность нахождения ребенка и его законного (законных) представителя (представителей) на территории Российской Федерации (действительные вид на жительство, либо разрешение на временное проживание, либо разрешение на временное проживание в целях получения образования, либо визу и (или) миграционную карту, либо иные предусмотренные федеральным законом или международным договором Российской Федерации документы, подтверждающие право иностранного гражданина или лица без гражданства на пребывание (проживание) в Российской Федерации);</a:t>
            </a:r>
            <a:endParaRPr/>
          </a:p>
          <a:p>
            <a:pPr marL="342900" indent="-342900">
              <a:buFont typeface="Symbol"/>
              <a:buChar char=""/>
              <a:defRPr/>
            </a:pPr>
            <a:r>
              <a:rPr lang="ru-RU" sz="900">
                <a:solidFill>
                  <a:prstClr val="black"/>
                </a:solidFill>
                <a:latin typeface="Century Gothic"/>
                <a:ea typeface="Times New Roman"/>
                <a:cs typeface="Arial"/>
              </a:rPr>
              <a:t>копии документов, подтверждающих прохождение государственной дактилоскопической регистрации ребенка;</a:t>
            </a:r>
            <a:endParaRPr/>
          </a:p>
          <a:p>
            <a:pPr marL="342900" indent="-342900">
              <a:buFont typeface="Symbol"/>
              <a:buChar char=""/>
              <a:defRPr/>
            </a:pPr>
            <a:r>
              <a:rPr lang="ru-RU" sz="900">
                <a:solidFill>
                  <a:prstClr val="black"/>
                </a:solidFill>
                <a:latin typeface="Century Gothic"/>
                <a:ea typeface="Times New Roman"/>
                <a:cs typeface="Arial"/>
              </a:rPr>
              <a:t>копии документов, подтверждающих изучение русского языка ребенком в образовательных организациях иностранного (иностранных) государства (государств) (со 2 по 11 класс) (при наличии);  </a:t>
            </a:r>
            <a:endParaRPr/>
          </a:p>
          <a:p>
            <a:pPr marL="342900" indent="-342900">
              <a:buFont typeface="Symbol"/>
              <a:buChar char=""/>
              <a:defRPr/>
            </a:pPr>
            <a:r>
              <a:rPr lang="ru-RU" sz="900">
                <a:solidFill>
                  <a:prstClr val="black"/>
                </a:solidFill>
                <a:latin typeface="Century Gothic"/>
                <a:ea typeface="Times New Roman"/>
                <a:cs typeface="Arial"/>
              </a:rPr>
              <a:t>копии документов, удостоверяющих личность   ребенка;</a:t>
            </a:r>
            <a:endParaRPr/>
          </a:p>
          <a:p>
            <a:pPr marL="342900" indent="-342900">
              <a:buFont typeface="Symbol"/>
              <a:buChar char=""/>
              <a:defRPr/>
            </a:pPr>
            <a:r>
              <a:rPr lang="ru-RU" sz="900">
                <a:solidFill>
                  <a:prstClr val="black"/>
                </a:solidFill>
                <a:latin typeface="Century Gothic"/>
                <a:ea typeface="Times New Roman"/>
                <a:cs typeface="Arial"/>
              </a:rPr>
              <a:t>копии документов, подтверждающих присвоение родителю ИНН, </a:t>
            </a:r>
            <a:endParaRPr/>
          </a:p>
          <a:p>
            <a:pPr marL="342900" indent="-342900">
              <a:buFont typeface="Symbol"/>
              <a:buChar char=""/>
              <a:defRPr/>
            </a:pPr>
            <a:r>
              <a:rPr lang="ru-RU" sz="900">
                <a:solidFill>
                  <a:prstClr val="black"/>
                </a:solidFill>
                <a:latin typeface="Century Gothic"/>
                <a:ea typeface="Times New Roman"/>
                <a:cs typeface="Arial"/>
              </a:rPr>
              <a:t>копию СНИЛС родителя (при наличии), а также СНИЛС ребенка (при наличии);</a:t>
            </a:r>
            <a:endParaRPr/>
          </a:p>
          <a:p>
            <a:pPr marL="342900" indent="-342900">
              <a:buFont typeface="Symbol"/>
              <a:buChar char=""/>
              <a:defRPr/>
            </a:pPr>
            <a:r>
              <a:rPr lang="ru-RU" sz="900">
                <a:solidFill>
                  <a:prstClr val="black"/>
                </a:solidFill>
                <a:latin typeface="Century Gothic"/>
                <a:ea typeface="Times New Roman"/>
                <a:cs typeface="Arial"/>
              </a:rPr>
              <a:t>медицинское заключение об отсутствии у ребенка инфекционных заболеваний, представляющих опасность для окружающих; </a:t>
            </a:r>
            <a:endParaRPr/>
          </a:p>
          <a:p>
            <a:pPr marL="342900" indent="-342900">
              <a:buFont typeface="Symbol"/>
              <a:buChar char=""/>
              <a:defRPr/>
            </a:pPr>
            <a:r>
              <a:rPr lang="ru-RU" sz="900">
                <a:solidFill>
                  <a:prstClr val="black"/>
                </a:solidFill>
                <a:latin typeface="Century Gothic"/>
                <a:ea typeface="Times New Roman"/>
                <a:cs typeface="Arial"/>
              </a:rPr>
              <a:t>копии документов, подтверждающих осуществление родителем (законным представителем) трудовой деятельности (при наличии)</a:t>
            </a:r>
            <a:endParaRPr/>
          </a:p>
          <a:p>
            <a:pPr algn="ctr">
              <a:defRPr/>
            </a:pPr>
            <a:endParaRPr lang="ru-RU" sz="1000" i="1">
              <a:solidFill>
                <a:srgbClr val="FF0000"/>
              </a:solidFill>
              <a:latin typeface="Times New Roman"/>
              <a:ea typeface="Times New Roman"/>
              <a:cs typeface="Arial"/>
            </a:endParaRPr>
          </a:p>
          <a:p>
            <a:pPr algn="ctr">
              <a:defRPr/>
            </a:pPr>
            <a:r>
              <a:rPr lang="ru-RU" sz="1000" b="1" i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Все документы представляются на русском языке или вместе с заверенным в установленном порядке</a:t>
            </a:r>
            <a:r>
              <a:rPr lang="ru-RU" sz="1000" b="1" i="1" baseline="3000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ru-RU" sz="1000" b="1" i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переводом на русский язык</a:t>
            </a:r>
            <a:endParaRPr lang="ru-RU" sz="1000" b="1">
              <a:solidFill>
                <a:srgbClr val="FF0000"/>
              </a:solidFill>
              <a:latin typeface="Calibri"/>
              <a:ea typeface="Arial"/>
              <a:cs typeface="Calibri"/>
            </a:endParaRPr>
          </a:p>
        </p:txBody>
      </p:sp>
      <p:sp>
        <p:nvSpPr>
          <p:cNvPr id="17" name="Прямоугольник: скругленные углы 41"/>
          <p:cNvSpPr/>
          <p:nvPr/>
        </p:nvSpPr>
        <p:spPr bwMode="auto">
          <a:xfrm>
            <a:off x="5486400" y="2684892"/>
            <a:ext cx="6400800" cy="4173107"/>
          </a:xfrm>
          <a:prstGeom prst="roundRect">
            <a:avLst>
              <a:gd name="adj" fmla="val 6448"/>
            </a:avLst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521335" marR="487680" lvl="0" indent="-171450" algn="just" defTabSz="914400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Tx/>
              <a:buSzTx/>
              <a:buFont typeface="Wingdings"/>
              <a:buChar char="Ø"/>
              <a:defRPr/>
            </a:pPr>
            <a:r>
              <a:rPr lang="ru-RU" sz="11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entury Gothic"/>
                <a:ea typeface="Times New Roman"/>
                <a:cs typeface="Arial"/>
              </a:rPr>
              <a:t>Образовательная организация </a:t>
            </a:r>
            <a:r>
              <a:rPr lang="ru-RU" sz="1100" b="1" i="0" u="none" strike="noStrike" cap="none" spc="0">
                <a:ln>
                  <a:noFill/>
                </a:ln>
                <a:solidFill>
                  <a:prstClr val="black"/>
                </a:solidFill>
                <a:latin typeface="Century Gothic"/>
                <a:ea typeface="Times New Roman"/>
                <a:cs typeface="Arial"/>
              </a:rPr>
              <a:t>не более 5 рабочих дней проводит проверку комплектности </a:t>
            </a:r>
            <a:r>
              <a:rPr lang="ru-RU" sz="11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entury Gothic"/>
                <a:ea typeface="Times New Roman"/>
                <a:cs typeface="Arial"/>
              </a:rPr>
              <a:t>предоставленных документов</a:t>
            </a:r>
            <a:endParaRPr/>
          </a:p>
          <a:p>
            <a:pPr marL="521335" marR="487680" lvl="0" indent="-171450" algn="just" defTabSz="914400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Tx/>
              <a:buSzTx/>
              <a:buFont typeface="Wingdings"/>
              <a:buChar char="Ø"/>
              <a:defRPr/>
            </a:pPr>
            <a:r>
              <a:rPr lang="ru-RU" sz="11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entury Gothic"/>
                <a:ea typeface="Times New Roman"/>
                <a:cs typeface="Arial"/>
              </a:rPr>
              <a:t>Если представлен полный комплект документов, общеобразовательная организация </a:t>
            </a:r>
            <a:r>
              <a:rPr lang="ru-RU" sz="1100" b="1" i="0" u="none" strike="noStrike" cap="none" spc="0">
                <a:ln>
                  <a:noFill/>
                </a:ln>
                <a:solidFill>
                  <a:prstClr val="black"/>
                </a:solidFill>
                <a:latin typeface="Century Gothic"/>
                <a:ea typeface="Times New Roman"/>
                <a:cs typeface="Arial"/>
              </a:rPr>
              <a:t>в течение 25 рабочих дней проверяет их достоверность</a:t>
            </a:r>
            <a:endParaRPr lang="ru-RU" sz="1100" b="0" i="0" u="none" strike="noStrike" cap="none" spc="0">
              <a:ln>
                <a:noFill/>
              </a:ln>
              <a:solidFill>
                <a:prstClr val="black"/>
              </a:solidFill>
              <a:latin typeface="Century Gothic"/>
              <a:ea typeface="Times New Roman"/>
              <a:cs typeface="Arial"/>
            </a:endParaRPr>
          </a:p>
          <a:p>
            <a:pPr marL="521335" marR="487680" lvl="0" indent="-171450" algn="just" defTabSz="914400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Tx/>
              <a:buSzTx/>
              <a:buFont typeface="Wingdings"/>
              <a:buChar char="Ø"/>
              <a:defRPr/>
            </a:pPr>
            <a:r>
              <a:rPr lang="ru-RU" sz="11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entury Gothic"/>
                <a:ea typeface="Times New Roman"/>
                <a:cs typeface="Arial"/>
              </a:rPr>
              <a:t>После проверки достоверности документов ребенок </a:t>
            </a:r>
            <a:r>
              <a:rPr lang="ru-RU" sz="1100" b="1" i="0" u="none" strike="noStrike" cap="none" spc="0">
                <a:ln>
                  <a:noFill/>
                </a:ln>
                <a:solidFill>
                  <a:prstClr val="black"/>
                </a:solidFill>
                <a:latin typeface="Century Gothic"/>
                <a:ea typeface="Times New Roman"/>
                <a:cs typeface="Arial"/>
              </a:rPr>
              <a:t>направляется </a:t>
            </a:r>
            <a:br>
              <a:rPr lang="ru-RU" sz="1100" b="1" i="0" u="none" strike="noStrike" cap="none" spc="0">
                <a:ln>
                  <a:noFill/>
                </a:ln>
                <a:solidFill>
                  <a:prstClr val="black"/>
                </a:solidFill>
                <a:latin typeface="Century Gothic"/>
                <a:ea typeface="Times New Roman"/>
                <a:cs typeface="Arial"/>
              </a:rPr>
            </a:br>
            <a:r>
              <a:rPr lang="ru-RU" sz="1100" b="1" i="0" u="none" strike="noStrike" cap="none" spc="0">
                <a:ln>
                  <a:noFill/>
                </a:ln>
                <a:solidFill>
                  <a:prstClr val="black"/>
                </a:solidFill>
                <a:latin typeface="Century Gothic"/>
                <a:ea typeface="Times New Roman"/>
                <a:cs typeface="Arial"/>
              </a:rPr>
              <a:t>в тестирующую организацию</a:t>
            </a:r>
            <a:endParaRPr lang="ru-RU" sz="1100" b="0" i="0" u="none" strike="noStrike" cap="none" spc="0">
              <a:ln>
                <a:noFill/>
              </a:ln>
              <a:solidFill>
                <a:prstClr val="black"/>
              </a:solidFill>
              <a:latin typeface="Century Gothic"/>
              <a:ea typeface="Times New Roman"/>
              <a:cs typeface="Arial"/>
            </a:endParaRPr>
          </a:p>
          <a:p>
            <a:pPr marL="521335" marR="487680" lvl="0" indent="-171450" algn="just" defTabSz="914400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Tx/>
              <a:buSzTx/>
              <a:buFont typeface="Wingdings"/>
              <a:buChar char="Ø"/>
              <a:defRPr/>
            </a:pPr>
            <a:r>
              <a:rPr lang="ru-RU" sz="11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entury Gothic"/>
                <a:ea typeface="Times New Roman"/>
                <a:cs typeface="Arial"/>
              </a:rPr>
              <a:t>Информация о </a:t>
            </a:r>
            <a:r>
              <a:rPr lang="ru-RU" sz="1100" b="1" i="0" u="none" strike="noStrike" cap="none" spc="0">
                <a:ln>
                  <a:noFill/>
                </a:ln>
                <a:solidFill>
                  <a:prstClr val="black"/>
                </a:solidFill>
                <a:latin typeface="Century Gothic"/>
                <a:ea typeface="Times New Roman"/>
                <a:cs typeface="Arial"/>
              </a:rPr>
              <a:t>направлении на тестирование ребенка направляется по адресу, указанному в заявлении </a:t>
            </a:r>
            <a:r>
              <a:rPr lang="ru-RU" sz="11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entury Gothic"/>
                <a:ea typeface="Times New Roman"/>
                <a:cs typeface="Arial"/>
              </a:rPr>
              <a:t>о приеме на обучение, и в личный кабинет ЕПГУ</a:t>
            </a:r>
            <a:endParaRPr/>
          </a:p>
          <a:p>
            <a:pPr marL="521335" marR="487680" lvl="0" indent="-171450" algn="just" defTabSz="914400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Tx/>
              <a:buSzTx/>
              <a:buFont typeface="Wingdings"/>
              <a:buChar char="Ø"/>
              <a:defRPr/>
            </a:pPr>
            <a:r>
              <a:rPr lang="ru-RU" sz="11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entury Gothic"/>
                <a:ea typeface="Times New Roman"/>
                <a:cs typeface="Arial"/>
              </a:rPr>
              <a:t>Одновременно </a:t>
            </a:r>
            <a:r>
              <a:rPr lang="ru-RU" sz="1100" b="1" i="0" u="none" strike="noStrike" cap="none" spc="0">
                <a:ln>
                  <a:noFill/>
                </a:ln>
                <a:solidFill>
                  <a:prstClr val="black"/>
                </a:solidFill>
                <a:latin typeface="Century Gothic"/>
                <a:ea typeface="Times New Roman"/>
                <a:cs typeface="Arial"/>
              </a:rPr>
              <a:t>общеобразовательная организация уведомляет тестирующую организацию о направлении на тестирование ребенка </a:t>
            </a:r>
            <a:r>
              <a:rPr lang="ru-RU" sz="11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entury Gothic"/>
                <a:ea typeface="Times New Roman"/>
                <a:cs typeface="Arial"/>
              </a:rPr>
              <a:t>в электронной форме через ЕПГУ или </a:t>
            </a:r>
            <a:br>
              <a:rPr lang="ru-RU" sz="11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entury Gothic"/>
                <a:ea typeface="Times New Roman"/>
                <a:cs typeface="Arial"/>
              </a:rPr>
            </a:br>
            <a:r>
              <a:rPr lang="ru-RU" sz="11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entury Gothic"/>
                <a:ea typeface="Times New Roman"/>
                <a:cs typeface="Arial"/>
              </a:rPr>
              <a:t>с использованием РПГУ</a:t>
            </a:r>
            <a:endParaRPr/>
          </a:p>
          <a:p>
            <a:pPr marL="349884" marR="487680" lvl="0" indent="0" algn="ctr" defTabSz="914400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0" i="0" u="none" strike="noStrike" cap="none" spc="0">
                <a:ln>
                  <a:noFill/>
                </a:ln>
                <a:solidFill>
                  <a:srgbClr val="FF0000"/>
                </a:solidFill>
                <a:latin typeface="Century Gothic"/>
                <a:ea typeface="Times New Roman"/>
                <a:cs typeface="Arial"/>
              </a:rPr>
              <a:t>Если предоставлен неполный комплект документов, общеобразовательная организация не рассматривает заявление!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" name="Прямоугольник 60"/>
          <p:cNvSpPr/>
          <p:nvPr/>
        </p:nvSpPr>
        <p:spPr bwMode="auto">
          <a:xfrm>
            <a:off x="0" y="1"/>
            <a:ext cx="12192000" cy="1000911"/>
          </a:xfrm>
          <a:prstGeom prst="rect">
            <a:avLst/>
          </a:prstGeom>
          <a:solidFill>
            <a:srgbClr val="18417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b="1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39" name="TextBox 38"/>
          <p:cNvSpPr txBox="1"/>
          <p:nvPr/>
        </p:nvSpPr>
        <p:spPr bwMode="auto">
          <a:xfrm>
            <a:off x="228600" y="152400"/>
            <a:ext cx="10515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ru-RU" sz="2000" b="1" spc="-10">
                <a:solidFill>
                  <a:prstClr val="white"/>
                </a:solidFill>
                <a:latin typeface="Century Gothic"/>
                <a:ea typeface="Arial"/>
                <a:cs typeface="Calibri"/>
              </a:rPr>
              <a:t>ПРИКАЗ № 171 от 04 марта 2025 г.  </a:t>
            </a:r>
            <a:br>
              <a:rPr lang="ru-RU" sz="2000" b="1" spc="-10">
                <a:solidFill>
                  <a:prstClr val="white"/>
                </a:solidFill>
                <a:latin typeface="Century Gothic"/>
                <a:ea typeface="Arial"/>
                <a:cs typeface="Calibri"/>
              </a:rPr>
            </a:br>
            <a:r>
              <a:rPr lang="ru-RU" sz="2000" b="1" spc="-10">
                <a:solidFill>
                  <a:prstClr val="white"/>
                </a:solidFill>
                <a:latin typeface="Century Gothic"/>
                <a:ea typeface="Arial"/>
                <a:cs typeface="Calibri"/>
              </a:rPr>
              <a:t>ПОРЯДОК ПРИЕМА НА ОБУЧЕНИЕ </a:t>
            </a:r>
            <a:endParaRPr lang="ru-RU" sz="2000" b="1" cap="all">
              <a:solidFill>
                <a:prstClr val="white"/>
              </a:solidFill>
              <a:latin typeface="Century Gothic"/>
              <a:ea typeface="Arial"/>
              <a:cs typeface="Arial"/>
            </a:endParaRPr>
          </a:p>
        </p:txBody>
      </p:sp>
      <p:sp>
        <p:nvSpPr>
          <p:cNvPr id="11" name="Прямоугольник: скругленные углы 33"/>
          <p:cNvSpPr/>
          <p:nvPr/>
        </p:nvSpPr>
        <p:spPr bwMode="auto">
          <a:xfrm>
            <a:off x="228601" y="1170134"/>
            <a:ext cx="11734799" cy="713164"/>
          </a:xfrm>
          <a:prstGeom prst="roundRect">
            <a:avLst>
              <a:gd name="adj" fmla="val 6448"/>
            </a:avLst>
          </a:prstGeom>
          <a:solidFill>
            <a:srgbClr val="18417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1" i="0" u="none" strike="noStrike" cap="none" spc="0">
                <a:ln>
                  <a:noFill/>
                </a:ln>
                <a:solidFill>
                  <a:srgbClr val="FFFFFF"/>
                </a:solidFill>
                <a:latin typeface="Century Gothic"/>
                <a:ea typeface="Arial"/>
                <a:cs typeface="Calibri"/>
              </a:rPr>
              <a:t>3</a:t>
            </a:r>
            <a:r>
              <a:rPr lang="ru-RU" sz="1600" b="1" i="0" u="none" strike="noStrike" cap="none" spc="0">
                <a:ln>
                  <a:noFill/>
                </a:ln>
                <a:solidFill>
                  <a:srgbClr val="FFFFFF"/>
                </a:solidFill>
                <a:latin typeface="Century Gothic"/>
                <a:ea typeface="Arial"/>
                <a:cs typeface="Calibri"/>
              </a:rPr>
              <a:t>. </a:t>
            </a:r>
            <a:r>
              <a:rPr lang="ru-RU" b="1" i="0" u="none" strike="noStrike" cap="none" spc="0">
                <a:ln>
                  <a:noFill/>
                </a:ln>
                <a:solidFill>
                  <a:srgbClr val="FFFFFF"/>
                </a:solidFill>
                <a:latin typeface="Century Gothic"/>
                <a:ea typeface="Arial"/>
                <a:cs typeface="Calibri"/>
              </a:rPr>
              <a:t>ПОСЛЕ</a:t>
            </a:r>
            <a:r>
              <a:rPr lang="ru-RU" sz="20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Arial"/>
                <a:cs typeface="Calibri"/>
              </a:rPr>
              <a:t> </a:t>
            </a:r>
            <a:r>
              <a:rPr lang="ru-RU" b="1" i="0" u="none" strike="noStrike" cap="none" spc="0">
                <a:ln>
                  <a:noFill/>
                </a:ln>
                <a:solidFill>
                  <a:srgbClr val="FFFFFF"/>
                </a:solidFill>
                <a:latin typeface="Century Gothic"/>
                <a:ea typeface="Arial"/>
                <a:cs typeface="Calibri"/>
              </a:rPr>
              <a:t>ПРОХОЖДЕНИЯ</a:t>
            </a:r>
            <a:r>
              <a:rPr lang="ru-RU" sz="20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Arial"/>
                <a:cs typeface="Calibri"/>
              </a:rPr>
              <a:t> </a:t>
            </a:r>
            <a:r>
              <a:rPr lang="ru-RU" b="1" i="0" u="none" strike="noStrike" cap="none" spc="0">
                <a:ln>
                  <a:noFill/>
                </a:ln>
                <a:solidFill>
                  <a:srgbClr val="FFFFFF"/>
                </a:solidFill>
                <a:latin typeface="Century Gothic"/>
                <a:ea typeface="Arial"/>
                <a:cs typeface="Calibri"/>
              </a:rPr>
              <a:t>ТЕСТИРОВАНИЯ</a:t>
            </a:r>
            <a:endParaRPr/>
          </a:p>
        </p:txBody>
      </p:sp>
      <p:sp>
        <p:nvSpPr>
          <p:cNvPr id="18" name="Прямоугольник: скругленные углы 41"/>
          <p:cNvSpPr/>
          <p:nvPr/>
        </p:nvSpPr>
        <p:spPr bwMode="auto">
          <a:xfrm>
            <a:off x="348532" y="1932566"/>
            <a:ext cx="3274741" cy="842543"/>
          </a:xfrm>
          <a:prstGeom prst="roundRect">
            <a:avLst>
              <a:gd name="adj" fmla="val 6448"/>
            </a:avLst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100" b="0" i="0" u="none" strike="noStrike" cap="none" spc="-5">
                <a:ln>
                  <a:noFill/>
                </a:ln>
                <a:solidFill>
                  <a:srgbClr val="4F81BD">
                    <a:lumMod val="50000"/>
                  </a:srgbClr>
                </a:solidFill>
                <a:latin typeface="Century Gothic"/>
                <a:ea typeface="Arial"/>
                <a:cs typeface="Arial"/>
              </a:rPr>
              <a:t>Тестирующая организация </a:t>
            </a:r>
            <a:r>
              <a:rPr lang="ru-RU" sz="1100" b="1" i="0" u="none" strike="noStrike" cap="none" spc="-5">
                <a:ln>
                  <a:noFill/>
                </a:ln>
                <a:solidFill>
                  <a:srgbClr val="4F81BD">
                    <a:lumMod val="50000"/>
                  </a:srgbClr>
                </a:solidFill>
                <a:latin typeface="Century Gothic"/>
                <a:ea typeface="Arial"/>
                <a:cs typeface="Arial"/>
              </a:rPr>
              <a:t>в течение 3-х дней </a:t>
            </a:r>
            <a:r>
              <a:rPr lang="ru-RU" sz="1100" b="0" i="0" u="none" strike="noStrike" cap="none" spc="-5">
                <a:ln>
                  <a:noFill/>
                </a:ln>
                <a:solidFill>
                  <a:srgbClr val="4F81BD">
                    <a:lumMod val="50000"/>
                  </a:srgbClr>
                </a:solidFill>
                <a:latin typeface="Century Gothic"/>
                <a:ea typeface="Arial"/>
                <a:cs typeface="Arial"/>
              </a:rPr>
              <a:t>после тестирования уведомляет образовательную организацию (школу) </a:t>
            </a:r>
            <a:br>
              <a:rPr lang="ru-RU" sz="1100" b="0" i="0" u="none" strike="noStrike" cap="none" spc="-5">
                <a:ln>
                  <a:noFill/>
                </a:ln>
                <a:solidFill>
                  <a:srgbClr val="4F81BD">
                    <a:lumMod val="50000"/>
                  </a:srgbClr>
                </a:solidFill>
                <a:latin typeface="Century Gothic"/>
                <a:ea typeface="Arial"/>
                <a:cs typeface="Arial"/>
              </a:rPr>
            </a:br>
            <a:r>
              <a:rPr lang="ru-RU" sz="1100" b="0" i="0" u="none" strike="noStrike" cap="none" spc="-5">
                <a:ln>
                  <a:noFill/>
                </a:ln>
                <a:solidFill>
                  <a:srgbClr val="4F81BD">
                    <a:lumMod val="50000"/>
                  </a:srgbClr>
                </a:solidFill>
                <a:latin typeface="Century Gothic"/>
                <a:ea typeface="Arial"/>
                <a:cs typeface="Arial"/>
              </a:rPr>
              <a:t>о результатах</a:t>
            </a:r>
            <a:endParaRPr lang="ru-RU" sz="1100" b="0" i="0" u="none" strike="noStrike" cap="none" spc="0">
              <a:ln>
                <a:noFill/>
              </a:ln>
              <a:solidFill>
                <a:srgbClr val="4F81BD">
                  <a:lumMod val="50000"/>
                </a:srgbClr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19" name="Прямоугольник: скругленные углы 41"/>
          <p:cNvSpPr/>
          <p:nvPr/>
        </p:nvSpPr>
        <p:spPr bwMode="auto">
          <a:xfrm>
            <a:off x="3657600" y="1929160"/>
            <a:ext cx="4038600" cy="831204"/>
          </a:xfrm>
          <a:prstGeom prst="roundRect">
            <a:avLst>
              <a:gd name="adj" fmla="val 24670"/>
            </a:avLst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100" b="0" i="0" u="none" strike="noStrike" cap="none" spc="-5">
                <a:ln>
                  <a:noFill/>
                </a:ln>
                <a:solidFill>
                  <a:srgbClr val="4F81BD">
                    <a:lumMod val="50000"/>
                  </a:srgbClr>
                </a:solidFill>
                <a:latin typeface="Century Gothic"/>
                <a:ea typeface="Arial"/>
                <a:cs typeface="Arial"/>
              </a:rPr>
              <a:t>Информация </a:t>
            </a:r>
            <a:r>
              <a:rPr lang="ru-RU" sz="1100" b="1" i="0" u="none" strike="noStrike" cap="none" spc="-5">
                <a:ln>
                  <a:noFill/>
                </a:ln>
                <a:solidFill>
                  <a:srgbClr val="4F81BD">
                    <a:lumMod val="50000"/>
                  </a:srgbClr>
                </a:solidFill>
                <a:latin typeface="Century Gothic"/>
                <a:ea typeface="Arial"/>
                <a:cs typeface="Arial"/>
              </a:rPr>
              <a:t>о результатах тестирования и рассмотрения заявления о приеме на обучение направляется по адресу </a:t>
            </a:r>
            <a:r>
              <a:rPr lang="ru-RU" sz="1100" b="0" i="0" u="none" strike="noStrike" cap="none" spc="-5">
                <a:ln>
                  <a:noFill/>
                </a:ln>
                <a:solidFill>
                  <a:srgbClr val="4F81BD">
                    <a:lumMod val="50000"/>
                  </a:srgbClr>
                </a:solidFill>
                <a:latin typeface="Century Gothic"/>
                <a:ea typeface="Arial"/>
                <a:cs typeface="Arial"/>
              </a:rPr>
              <a:t>(почтовый или электронный), указанному в заявлении о приеме на обучение, и в личный кабинет ЕПГУ</a:t>
            </a:r>
            <a:endParaRPr/>
          </a:p>
        </p:txBody>
      </p:sp>
      <p:sp>
        <p:nvSpPr>
          <p:cNvPr id="20" name="Прямоугольник: скругленные углы 41"/>
          <p:cNvSpPr/>
          <p:nvPr/>
        </p:nvSpPr>
        <p:spPr bwMode="auto">
          <a:xfrm>
            <a:off x="7850459" y="1929161"/>
            <a:ext cx="4112942" cy="831203"/>
          </a:xfrm>
          <a:prstGeom prst="roundRect">
            <a:avLst>
              <a:gd name="adj" fmla="val 10282"/>
            </a:avLst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100" b="0" i="0" u="none" strike="noStrike" cap="none" spc="-5">
                <a:ln>
                  <a:noFill/>
                </a:ln>
                <a:solidFill>
                  <a:srgbClr val="4F81BD">
                    <a:lumMod val="50000"/>
                  </a:srgbClr>
                </a:solidFill>
                <a:latin typeface="Century Gothic"/>
                <a:ea typeface="Arial"/>
                <a:cs typeface="Arial"/>
              </a:rPr>
              <a:t>Руководитель  общеобразовательной организации издает распорядительный акт о приеме на обучение ребенка </a:t>
            </a:r>
            <a:r>
              <a:rPr lang="ru-RU" sz="1100" b="1" i="0" u="none" strike="noStrike" cap="none" spc="-5">
                <a:ln>
                  <a:noFill/>
                </a:ln>
                <a:solidFill>
                  <a:srgbClr val="4F81BD">
                    <a:lumMod val="50000"/>
                  </a:srgbClr>
                </a:solidFill>
                <a:latin typeface="Century Gothic"/>
                <a:ea typeface="Arial"/>
                <a:cs typeface="Arial"/>
              </a:rPr>
              <a:t>в течение 5 рабочих дней </a:t>
            </a:r>
            <a:r>
              <a:rPr lang="ru-RU" sz="1100" b="0" i="0" u="none" strike="noStrike" cap="none" spc="-5">
                <a:ln>
                  <a:noFill/>
                </a:ln>
                <a:solidFill>
                  <a:srgbClr val="4F81BD">
                    <a:lumMod val="50000"/>
                  </a:srgbClr>
                </a:solidFill>
                <a:latin typeface="Century Gothic"/>
                <a:ea typeface="Arial"/>
                <a:cs typeface="Arial"/>
              </a:rPr>
              <a:t>после официального поступления информации об успешном прохождении тестирования</a:t>
            </a:r>
            <a:endParaRPr/>
          </a:p>
        </p:txBody>
      </p:sp>
      <p:sp>
        <p:nvSpPr>
          <p:cNvPr id="21" name="Прямоугольник: скругленные углы 33"/>
          <p:cNvSpPr/>
          <p:nvPr/>
        </p:nvSpPr>
        <p:spPr bwMode="auto">
          <a:xfrm>
            <a:off x="234315" y="2949616"/>
            <a:ext cx="11723370" cy="713164"/>
          </a:xfrm>
          <a:prstGeom prst="roundRect">
            <a:avLst>
              <a:gd name="adj" fmla="val 6448"/>
            </a:avLst>
          </a:prstGeom>
          <a:solidFill>
            <a:srgbClr val="18417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1" i="0" u="none" strike="noStrike" cap="none" spc="0">
                <a:ln>
                  <a:noFill/>
                </a:ln>
                <a:solidFill>
                  <a:srgbClr val="FFFFFF"/>
                </a:solidFill>
                <a:latin typeface="Century Gothic"/>
                <a:ea typeface="Arial"/>
                <a:cs typeface="Calibri"/>
              </a:rPr>
              <a:t>4. ДОПОЛНИТЕЛЬНО </a:t>
            </a:r>
          </a:p>
        </p:txBody>
      </p:sp>
      <p:sp>
        <p:nvSpPr>
          <p:cNvPr id="22" name="Прямоугольник: скругленные углы 41"/>
          <p:cNvSpPr/>
          <p:nvPr/>
        </p:nvSpPr>
        <p:spPr bwMode="auto">
          <a:xfrm>
            <a:off x="228600" y="3852031"/>
            <a:ext cx="5806440" cy="2396369"/>
          </a:xfrm>
          <a:prstGeom prst="roundRect">
            <a:avLst>
              <a:gd name="adj" fmla="val 6448"/>
            </a:avLst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542925" marR="0" lvl="0" indent="17145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1" i="0" u="none" strike="noStrike" cap="none" spc="-5">
                <a:ln>
                  <a:noFill/>
                </a:ln>
                <a:solidFill>
                  <a:srgbClr val="4F81BD">
                    <a:lumMod val="50000"/>
                  </a:srgbClr>
                </a:solidFill>
                <a:latin typeface="Century Gothic"/>
                <a:ea typeface="Arial"/>
                <a:cs typeface="Arial"/>
              </a:rPr>
              <a:t>Пункт 26(1) Порядка не распространяется на</a:t>
            </a:r>
            <a:r>
              <a:rPr lang="en-US" sz="1200" b="1" i="0" u="none" strike="noStrike" cap="none" spc="-5">
                <a:ln>
                  <a:noFill/>
                </a:ln>
                <a:solidFill>
                  <a:srgbClr val="4F81BD">
                    <a:lumMod val="50000"/>
                  </a:srgbClr>
                </a:solidFill>
                <a:latin typeface="Century Gothic"/>
                <a:ea typeface="Arial"/>
                <a:cs typeface="Arial"/>
              </a:rPr>
              <a:t> </a:t>
            </a:r>
            <a:r>
              <a:rPr lang="ru-RU" sz="1200" b="1" i="0" u="none" strike="noStrike" cap="none" spc="-5">
                <a:ln>
                  <a:noFill/>
                </a:ln>
                <a:solidFill>
                  <a:srgbClr val="4F81BD">
                    <a:lumMod val="50000"/>
                  </a:srgbClr>
                </a:solidFill>
                <a:latin typeface="Century Gothic"/>
                <a:ea typeface="Arial"/>
                <a:cs typeface="Arial"/>
              </a:rPr>
              <a:t>иностранных граждан, указанных в подпункте   2 пункта 20 и пункте 21 статьи 5 Федерального закона от 25 июля 2002 г. № 115-ФЗ</a:t>
            </a:r>
            <a:r>
              <a:rPr lang="ru-RU" sz="1200" b="0" i="0" u="none" strike="noStrike" cap="none" spc="-5">
                <a:ln>
                  <a:noFill/>
                </a:ln>
                <a:solidFill>
                  <a:srgbClr val="4F81BD">
                    <a:lumMod val="50000"/>
                  </a:srgbClr>
                </a:solidFill>
                <a:latin typeface="Century Gothic"/>
                <a:ea typeface="Arial"/>
                <a:cs typeface="Arial"/>
              </a:rPr>
              <a:t> </a:t>
            </a:r>
            <a:br>
              <a:rPr lang="ru-RU" sz="1200" b="0" i="0" u="none" strike="noStrike" cap="none" spc="-5">
                <a:ln>
                  <a:noFill/>
                </a:ln>
                <a:solidFill>
                  <a:srgbClr val="4F81BD">
                    <a:lumMod val="50000"/>
                  </a:srgbClr>
                </a:solidFill>
                <a:latin typeface="Century Gothic"/>
                <a:ea typeface="Arial"/>
                <a:cs typeface="Arial"/>
              </a:rPr>
            </a:br>
            <a:r>
              <a:rPr lang="ru-RU" sz="1200" b="0" i="0" u="none" strike="noStrike" cap="none" spc="-5">
                <a:ln>
                  <a:noFill/>
                </a:ln>
                <a:solidFill>
                  <a:srgbClr val="4F81BD">
                    <a:lumMod val="50000"/>
                  </a:srgbClr>
                </a:solidFill>
                <a:latin typeface="Century Gothic"/>
                <a:ea typeface="Arial"/>
                <a:cs typeface="Arial"/>
              </a:rPr>
              <a:t>«О правовом положении иностранных граждан в Российской Федерации».</a:t>
            </a:r>
            <a:endParaRPr/>
          </a:p>
          <a:p>
            <a:pPr marL="542925" marR="0" lvl="0" indent="17145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0" i="0" u="none" strike="noStrike" cap="none" spc="-5">
                <a:ln>
                  <a:noFill/>
                </a:ln>
                <a:solidFill>
                  <a:srgbClr val="4F81BD">
                    <a:lumMod val="50000"/>
                  </a:srgbClr>
                </a:solidFill>
                <a:latin typeface="Century Gothic"/>
                <a:ea typeface="Arial"/>
                <a:cs typeface="Arial"/>
              </a:rPr>
              <a:t>Иностранные граждане, указанные в абзаце первом настоящего пункта Порядка, предъявляют следующие документы: </a:t>
            </a:r>
            <a:endParaRPr/>
          </a:p>
          <a:p>
            <a:pPr marL="542925" marR="0" lvl="0" indent="17145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0" i="0" u="none" strike="noStrike" cap="none" spc="-5">
                <a:ln>
                  <a:noFill/>
                </a:ln>
                <a:solidFill>
                  <a:srgbClr val="4F81BD">
                    <a:lumMod val="50000"/>
                  </a:srgbClr>
                </a:solidFill>
                <a:latin typeface="Century Gothic"/>
                <a:ea typeface="Arial"/>
                <a:cs typeface="Arial"/>
              </a:rPr>
              <a:t>копию свидетельства о рождении ребенка;</a:t>
            </a:r>
            <a:endParaRPr/>
          </a:p>
          <a:p>
            <a:pPr marL="542925" marR="0" lvl="0" indent="17145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0" i="0" u="none" strike="noStrike" cap="none" spc="-5">
                <a:ln>
                  <a:noFill/>
                </a:ln>
                <a:solidFill>
                  <a:srgbClr val="4F81BD">
                    <a:lumMod val="50000"/>
                  </a:srgbClr>
                </a:solidFill>
                <a:latin typeface="Century Gothic"/>
                <a:ea typeface="Arial"/>
                <a:cs typeface="Arial"/>
              </a:rPr>
              <a:t>копию паспорта;</a:t>
            </a:r>
            <a:endParaRPr/>
          </a:p>
          <a:p>
            <a:pPr marL="542925" marR="0" lvl="0" indent="17145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0" i="0" u="none" strike="noStrike" cap="none" spc="-5">
                <a:ln>
                  <a:noFill/>
                </a:ln>
                <a:solidFill>
                  <a:srgbClr val="4F81BD">
                    <a:lumMod val="50000"/>
                  </a:srgbClr>
                </a:solidFill>
                <a:latin typeface="Century Gothic"/>
                <a:ea typeface="Arial"/>
                <a:cs typeface="Arial"/>
              </a:rPr>
              <a:t>справку о регистрации по месту жительства</a:t>
            </a:r>
          </a:p>
        </p:txBody>
      </p:sp>
      <p:sp>
        <p:nvSpPr>
          <p:cNvPr id="23" name="Прямоугольник: скругленные углы 41"/>
          <p:cNvSpPr/>
          <p:nvPr/>
        </p:nvSpPr>
        <p:spPr bwMode="auto">
          <a:xfrm>
            <a:off x="6248400" y="3727433"/>
            <a:ext cx="5709285" cy="1295400"/>
          </a:xfrm>
          <a:prstGeom prst="roundRect">
            <a:avLst>
              <a:gd name="adj" fmla="val 6448"/>
            </a:avLst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4500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0" i="0" u="none" strike="noStrike" cap="none" spc="-5">
                <a:ln>
                  <a:noFill/>
                </a:ln>
                <a:solidFill>
                  <a:srgbClr val="4F81BD">
                    <a:lumMod val="50000"/>
                  </a:srgbClr>
                </a:solidFill>
                <a:latin typeface="Century Gothic"/>
                <a:ea typeface="Arial"/>
                <a:cs typeface="Arial"/>
              </a:rPr>
              <a:t>Граждане</a:t>
            </a:r>
            <a:r>
              <a:rPr lang="ru-RU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ru-RU" sz="1200" b="0" i="0" u="none" strike="noStrike" cap="none" spc="-5">
                <a:ln>
                  <a:noFill/>
                </a:ln>
                <a:solidFill>
                  <a:srgbClr val="4F81BD">
                    <a:lumMod val="50000"/>
                  </a:srgbClr>
                </a:solidFill>
                <a:latin typeface="Century Gothic"/>
                <a:ea typeface="Arial"/>
                <a:cs typeface="Arial"/>
              </a:rPr>
              <a:t>Белоруссии при приеме в школу предъявляют:</a:t>
            </a:r>
            <a:endParaRPr/>
          </a:p>
          <a:p>
            <a:pPr marL="0" marR="0" lvl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200" b="0" i="0" u="none" strike="noStrike" cap="none" spc="-5">
              <a:ln>
                <a:noFill/>
              </a:ln>
              <a:solidFill>
                <a:srgbClr val="4F81BD">
                  <a:lumMod val="50000"/>
                </a:srgbClr>
              </a:solidFill>
              <a:latin typeface="Century Gothic"/>
              <a:ea typeface="Arial"/>
              <a:cs typeface="Arial"/>
            </a:endParaRPr>
          </a:p>
          <a:p>
            <a:pPr marL="0" marR="0" lvl="0" indent="4500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0" i="0" u="none" strike="noStrike" cap="none" spc="-5">
                <a:ln>
                  <a:noFill/>
                </a:ln>
                <a:solidFill>
                  <a:srgbClr val="4F81BD">
                    <a:lumMod val="50000"/>
                  </a:srgbClr>
                </a:solidFill>
                <a:latin typeface="Century Gothic"/>
                <a:ea typeface="Arial"/>
                <a:cs typeface="Arial"/>
              </a:rPr>
              <a:t>копию свидетельства о рождении ребенка;</a:t>
            </a:r>
            <a:endParaRPr/>
          </a:p>
          <a:p>
            <a:pPr marL="0" marR="0" lvl="0" indent="4500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0" i="0" u="none" strike="noStrike" cap="none" spc="-5">
                <a:ln>
                  <a:noFill/>
                </a:ln>
                <a:solidFill>
                  <a:srgbClr val="4F81BD">
                    <a:lumMod val="50000"/>
                  </a:srgbClr>
                </a:solidFill>
                <a:latin typeface="Century Gothic"/>
                <a:ea typeface="Arial"/>
                <a:cs typeface="Arial"/>
              </a:rPr>
              <a:t>копию паспорта;</a:t>
            </a:r>
            <a:endParaRPr/>
          </a:p>
          <a:p>
            <a:pPr marL="0" marR="0" lvl="0" indent="4500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0" i="0" u="none" strike="noStrike" cap="none" spc="-5">
                <a:ln>
                  <a:noFill/>
                </a:ln>
                <a:solidFill>
                  <a:srgbClr val="4F81BD">
                    <a:lumMod val="50000"/>
                  </a:srgbClr>
                </a:solidFill>
                <a:latin typeface="Century Gothic"/>
                <a:ea typeface="Arial"/>
                <a:cs typeface="Arial"/>
              </a:rPr>
              <a:t>справку о регистрации по месту жительства</a:t>
            </a:r>
          </a:p>
        </p:txBody>
      </p:sp>
      <p:sp>
        <p:nvSpPr>
          <p:cNvPr id="24" name="Прямоугольник: скругленные углы 41"/>
          <p:cNvSpPr/>
          <p:nvPr/>
        </p:nvSpPr>
        <p:spPr bwMode="auto">
          <a:xfrm>
            <a:off x="6248400" y="5122282"/>
            <a:ext cx="5709285" cy="1433466"/>
          </a:xfrm>
          <a:prstGeom prst="roundRect">
            <a:avLst>
              <a:gd name="adj" fmla="val 6448"/>
            </a:avLst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628650" algn="just">
              <a:defRPr/>
            </a:pPr>
            <a:r>
              <a:rPr lang="ru-RU" sz="1200" spc="-5">
                <a:solidFill>
                  <a:srgbClr val="4F81BD">
                    <a:lumMod val="50000"/>
                  </a:srgbClr>
                </a:solidFill>
                <a:latin typeface="Century Gothic"/>
                <a:ea typeface="Arial"/>
                <a:cs typeface="Arial"/>
              </a:rPr>
              <a:t>Если заявление о приеме на обучение подано в электронном виде, запрещается требовать копии документов за исключением копий или оригиналов документов, подтверждение которых в электронном виде невозможно</a:t>
            </a:r>
          </a:p>
        </p:txBody>
      </p:sp>
      <p:grpSp>
        <p:nvGrpSpPr>
          <p:cNvPr id="25" name="Google Shape;31751;p85"/>
          <p:cNvGrpSpPr/>
          <p:nvPr/>
        </p:nvGrpSpPr>
        <p:grpSpPr bwMode="auto">
          <a:xfrm>
            <a:off x="6400800" y="5415626"/>
            <a:ext cx="413205" cy="413205"/>
            <a:chOff x="6243125" y="3052825"/>
            <a:chExt cx="363425" cy="363425"/>
          </a:xfrm>
          <a:solidFill>
            <a:sysClr val="windowText" lastClr="000000"/>
          </a:solidFill>
        </p:grpSpPr>
        <p:sp>
          <p:nvSpPr>
            <p:cNvPr id="26" name="Google Shape;31752;p85"/>
            <p:cNvSpPr/>
            <p:nvPr/>
          </p:nvSpPr>
          <p:spPr bwMode="auto">
            <a:xfrm>
              <a:off x="6243125" y="3052825"/>
              <a:ext cx="363425" cy="363425"/>
            </a:xfrm>
            <a:custGeom>
              <a:avLst/>
              <a:gdLst/>
              <a:ahLst/>
              <a:cxnLst/>
              <a:rect l="l" t="t" r="r" b="b"/>
              <a:pathLst>
                <a:path w="14537" h="14537" extrusionOk="0">
                  <a:moveTo>
                    <a:pt x="13673" y="556"/>
                  </a:moveTo>
                  <a:cubicBezTo>
                    <a:pt x="13827" y="556"/>
                    <a:pt x="13951" y="711"/>
                    <a:pt x="13951" y="865"/>
                  </a:cubicBezTo>
                  <a:lnTo>
                    <a:pt x="13951" y="10401"/>
                  </a:lnTo>
                  <a:lnTo>
                    <a:pt x="8550" y="10401"/>
                  </a:lnTo>
                  <a:cubicBezTo>
                    <a:pt x="8531" y="10399"/>
                    <a:pt x="8513" y="10397"/>
                    <a:pt x="8496" y="10397"/>
                  </a:cubicBezTo>
                  <a:cubicBezTo>
                    <a:pt x="8136" y="10397"/>
                    <a:pt x="8136" y="10961"/>
                    <a:pt x="8496" y="10961"/>
                  </a:cubicBezTo>
                  <a:cubicBezTo>
                    <a:pt x="8513" y="10961"/>
                    <a:pt x="8531" y="10960"/>
                    <a:pt x="8550" y="10957"/>
                  </a:cubicBezTo>
                  <a:lnTo>
                    <a:pt x="13951" y="10957"/>
                  </a:lnTo>
                  <a:lnTo>
                    <a:pt x="13951" y="11790"/>
                  </a:lnTo>
                  <a:cubicBezTo>
                    <a:pt x="13951" y="11975"/>
                    <a:pt x="13827" y="12099"/>
                    <a:pt x="13673" y="12099"/>
                  </a:cubicBezTo>
                  <a:lnTo>
                    <a:pt x="834" y="12099"/>
                  </a:lnTo>
                  <a:cubicBezTo>
                    <a:pt x="680" y="12099"/>
                    <a:pt x="556" y="11975"/>
                    <a:pt x="556" y="11821"/>
                  </a:cubicBezTo>
                  <a:lnTo>
                    <a:pt x="556" y="10957"/>
                  </a:lnTo>
                  <a:lnTo>
                    <a:pt x="5957" y="10957"/>
                  </a:lnTo>
                  <a:cubicBezTo>
                    <a:pt x="6297" y="10926"/>
                    <a:pt x="6297" y="10432"/>
                    <a:pt x="5957" y="10401"/>
                  </a:cubicBezTo>
                  <a:lnTo>
                    <a:pt x="556" y="10401"/>
                  </a:lnTo>
                  <a:lnTo>
                    <a:pt x="556" y="865"/>
                  </a:lnTo>
                  <a:cubicBezTo>
                    <a:pt x="556" y="711"/>
                    <a:pt x="680" y="556"/>
                    <a:pt x="834" y="556"/>
                  </a:cubicBezTo>
                  <a:close/>
                  <a:moveTo>
                    <a:pt x="8673" y="12685"/>
                  </a:moveTo>
                  <a:lnTo>
                    <a:pt x="8673" y="13981"/>
                  </a:lnTo>
                  <a:lnTo>
                    <a:pt x="5834" y="13981"/>
                  </a:lnTo>
                  <a:lnTo>
                    <a:pt x="5834" y="12685"/>
                  </a:lnTo>
                  <a:close/>
                  <a:moveTo>
                    <a:pt x="13673" y="1"/>
                  </a:moveTo>
                  <a:lnTo>
                    <a:pt x="13673" y="32"/>
                  </a:lnTo>
                  <a:lnTo>
                    <a:pt x="834" y="32"/>
                  </a:lnTo>
                  <a:cubicBezTo>
                    <a:pt x="371" y="32"/>
                    <a:pt x="1" y="402"/>
                    <a:pt x="1" y="865"/>
                  </a:cubicBezTo>
                  <a:lnTo>
                    <a:pt x="1" y="11821"/>
                  </a:lnTo>
                  <a:cubicBezTo>
                    <a:pt x="1" y="12284"/>
                    <a:pt x="371" y="12685"/>
                    <a:pt x="834" y="12685"/>
                  </a:cubicBezTo>
                  <a:lnTo>
                    <a:pt x="5278" y="12685"/>
                  </a:lnTo>
                  <a:lnTo>
                    <a:pt x="5278" y="13981"/>
                  </a:lnTo>
                  <a:lnTo>
                    <a:pt x="3859" y="13981"/>
                  </a:lnTo>
                  <a:cubicBezTo>
                    <a:pt x="3704" y="13981"/>
                    <a:pt x="3550" y="14105"/>
                    <a:pt x="3581" y="14259"/>
                  </a:cubicBezTo>
                  <a:cubicBezTo>
                    <a:pt x="3581" y="14413"/>
                    <a:pt x="3704" y="14537"/>
                    <a:pt x="3859" y="14537"/>
                  </a:cubicBezTo>
                  <a:lnTo>
                    <a:pt x="10648" y="14537"/>
                  </a:lnTo>
                  <a:cubicBezTo>
                    <a:pt x="10833" y="14537"/>
                    <a:pt x="10957" y="14413"/>
                    <a:pt x="10957" y="14259"/>
                  </a:cubicBezTo>
                  <a:cubicBezTo>
                    <a:pt x="10957" y="14105"/>
                    <a:pt x="10833" y="13981"/>
                    <a:pt x="10648" y="13981"/>
                  </a:cubicBezTo>
                  <a:lnTo>
                    <a:pt x="9260" y="13981"/>
                  </a:lnTo>
                  <a:lnTo>
                    <a:pt x="9260" y="12685"/>
                  </a:lnTo>
                  <a:lnTo>
                    <a:pt x="13673" y="12685"/>
                  </a:lnTo>
                  <a:cubicBezTo>
                    <a:pt x="14136" y="12685"/>
                    <a:pt x="14537" y="12284"/>
                    <a:pt x="14537" y="11821"/>
                  </a:cubicBezTo>
                  <a:lnTo>
                    <a:pt x="14537" y="865"/>
                  </a:lnTo>
                  <a:cubicBezTo>
                    <a:pt x="14537" y="371"/>
                    <a:pt x="14136" y="1"/>
                    <a:pt x="136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sz="1800" b="0" i="0" u="none" strike="noStrike" cap="none" spc="0">
                <a:ln>
                  <a:noFill/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Google Shape;31753;p85"/>
            <p:cNvSpPr/>
            <p:nvPr/>
          </p:nvSpPr>
          <p:spPr bwMode="auto">
            <a:xfrm>
              <a:off x="6285575" y="3097575"/>
              <a:ext cx="277775" cy="78725"/>
            </a:xfrm>
            <a:custGeom>
              <a:avLst/>
              <a:gdLst/>
              <a:ahLst/>
              <a:cxnLst/>
              <a:rect l="l" t="t" r="r" b="b"/>
              <a:pathLst>
                <a:path w="11111" h="3149" extrusionOk="0">
                  <a:moveTo>
                    <a:pt x="10555" y="556"/>
                  </a:moveTo>
                  <a:lnTo>
                    <a:pt x="10555" y="2562"/>
                  </a:lnTo>
                  <a:lnTo>
                    <a:pt x="556" y="2562"/>
                  </a:lnTo>
                  <a:lnTo>
                    <a:pt x="556" y="556"/>
                  </a:lnTo>
                  <a:close/>
                  <a:moveTo>
                    <a:pt x="278" y="1"/>
                  </a:moveTo>
                  <a:cubicBezTo>
                    <a:pt x="124" y="1"/>
                    <a:pt x="0" y="124"/>
                    <a:pt x="0" y="279"/>
                  </a:cubicBezTo>
                  <a:lnTo>
                    <a:pt x="0" y="2871"/>
                  </a:lnTo>
                  <a:cubicBezTo>
                    <a:pt x="0" y="3025"/>
                    <a:pt x="124" y="3149"/>
                    <a:pt x="278" y="3149"/>
                  </a:cubicBezTo>
                  <a:lnTo>
                    <a:pt x="278" y="3118"/>
                  </a:lnTo>
                  <a:lnTo>
                    <a:pt x="10833" y="3118"/>
                  </a:lnTo>
                  <a:cubicBezTo>
                    <a:pt x="10987" y="3118"/>
                    <a:pt x="11111" y="2995"/>
                    <a:pt x="11111" y="2840"/>
                  </a:cubicBezTo>
                  <a:lnTo>
                    <a:pt x="11111" y="279"/>
                  </a:lnTo>
                  <a:cubicBezTo>
                    <a:pt x="11111" y="124"/>
                    <a:pt x="10987" y="1"/>
                    <a:pt x="108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sz="1800" b="0" i="0" u="none" strike="noStrike" cap="none" spc="0">
                <a:ln>
                  <a:noFill/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Google Shape;31754;p85"/>
            <p:cNvSpPr/>
            <p:nvPr/>
          </p:nvSpPr>
          <p:spPr bwMode="auto">
            <a:xfrm>
              <a:off x="6285575" y="3204050"/>
              <a:ext cx="125000" cy="77950"/>
            </a:xfrm>
            <a:custGeom>
              <a:avLst/>
              <a:gdLst/>
              <a:ahLst/>
              <a:cxnLst/>
              <a:rect l="l" t="t" r="r" b="b"/>
              <a:pathLst>
                <a:path w="5000" h="3118" extrusionOk="0">
                  <a:moveTo>
                    <a:pt x="4414" y="556"/>
                  </a:moveTo>
                  <a:lnTo>
                    <a:pt x="4414" y="2562"/>
                  </a:lnTo>
                  <a:lnTo>
                    <a:pt x="556" y="2562"/>
                  </a:lnTo>
                  <a:lnTo>
                    <a:pt x="556" y="556"/>
                  </a:lnTo>
                  <a:close/>
                  <a:moveTo>
                    <a:pt x="278" y="1"/>
                  </a:moveTo>
                  <a:cubicBezTo>
                    <a:pt x="124" y="1"/>
                    <a:pt x="0" y="124"/>
                    <a:pt x="0" y="279"/>
                  </a:cubicBezTo>
                  <a:lnTo>
                    <a:pt x="0" y="2840"/>
                  </a:lnTo>
                  <a:cubicBezTo>
                    <a:pt x="0" y="2994"/>
                    <a:pt x="124" y="3118"/>
                    <a:pt x="278" y="3118"/>
                  </a:cubicBezTo>
                  <a:lnTo>
                    <a:pt x="4722" y="3118"/>
                  </a:lnTo>
                  <a:cubicBezTo>
                    <a:pt x="4877" y="3118"/>
                    <a:pt x="5000" y="2994"/>
                    <a:pt x="5000" y="2840"/>
                  </a:cubicBezTo>
                  <a:lnTo>
                    <a:pt x="5000" y="279"/>
                  </a:lnTo>
                  <a:cubicBezTo>
                    <a:pt x="5000" y="124"/>
                    <a:pt x="4877" y="1"/>
                    <a:pt x="47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sz="1800" b="0" i="0" u="none" strike="noStrike" cap="none" spc="0">
                <a:ln>
                  <a:noFill/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Google Shape;31755;p85"/>
            <p:cNvSpPr/>
            <p:nvPr/>
          </p:nvSpPr>
          <p:spPr bwMode="auto">
            <a:xfrm>
              <a:off x="6438350" y="3204050"/>
              <a:ext cx="125000" cy="77950"/>
            </a:xfrm>
            <a:custGeom>
              <a:avLst/>
              <a:gdLst/>
              <a:ahLst/>
              <a:cxnLst/>
              <a:rect l="l" t="t" r="r" b="b"/>
              <a:pathLst>
                <a:path w="5000" h="3118" extrusionOk="0">
                  <a:moveTo>
                    <a:pt x="4444" y="556"/>
                  </a:moveTo>
                  <a:lnTo>
                    <a:pt x="4444" y="2562"/>
                  </a:lnTo>
                  <a:lnTo>
                    <a:pt x="586" y="2562"/>
                  </a:lnTo>
                  <a:lnTo>
                    <a:pt x="586" y="556"/>
                  </a:lnTo>
                  <a:close/>
                  <a:moveTo>
                    <a:pt x="309" y="1"/>
                  </a:moveTo>
                  <a:cubicBezTo>
                    <a:pt x="154" y="1"/>
                    <a:pt x="0" y="124"/>
                    <a:pt x="0" y="279"/>
                  </a:cubicBezTo>
                  <a:lnTo>
                    <a:pt x="0" y="2840"/>
                  </a:lnTo>
                  <a:cubicBezTo>
                    <a:pt x="0" y="2994"/>
                    <a:pt x="154" y="3118"/>
                    <a:pt x="309" y="3118"/>
                  </a:cubicBezTo>
                  <a:lnTo>
                    <a:pt x="4722" y="3118"/>
                  </a:lnTo>
                  <a:cubicBezTo>
                    <a:pt x="4876" y="3118"/>
                    <a:pt x="5000" y="2994"/>
                    <a:pt x="5000" y="2840"/>
                  </a:cubicBezTo>
                  <a:lnTo>
                    <a:pt x="5000" y="279"/>
                  </a:lnTo>
                  <a:cubicBezTo>
                    <a:pt x="5000" y="124"/>
                    <a:pt x="4876" y="1"/>
                    <a:pt x="47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sz="1800" b="0" i="0" u="none" strike="noStrike" cap="none" spc="0">
                <a:ln>
                  <a:noFill/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Google Shape;31756;p85"/>
            <p:cNvSpPr/>
            <p:nvPr/>
          </p:nvSpPr>
          <p:spPr bwMode="auto">
            <a:xfrm>
              <a:off x="6416650" y="3312350"/>
              <a:ext cx="15625" cy="14125"/>
            </a:xfrm>
            <a:custGeom>
              <a:avLst/>
              <a:gdLst/>
              <a:ahLst/>
              <a:cxnLst/>
              <a:rect l="l" t="t" r="r" b="b"/>
              <a:pathLst>
                <a:path w="625" h="565" extrusionOk="0">
                  <a:moveTo>
                    <a:pt x="318" y="1"/>
                  </a:moveTo>
                  <a:cubicBezTo>
                    <a:pt x="160" y="1"/>
                    <a:pt x="0" y="121"/>
                    <a:pt x="35" y="329"/>
                  </a:cubicBezTo>
                  <a:cubicBezTo>
                    <a:pt x="62" y="491"/>
                    <a:pt x="184" y="565"/>
                    <a:pt x="307" y="565"/>
                  </a:cubicBezTo>
                  <a:cubicBezTo>
                    <a:pt x="465" y="565"/>
                    <a:pt x="625" y="444"/>
                    <a:pt x="590" y="236"/>
                  </a:cubicBezTo>
                  <a:cubicBezTo>
                    <a:pt x="563" y="74"/>
                    <a:pt x="441" y="1"/>
                    <a:pt x="3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sz="1800" b="0" i="0" u="none" strike="noStrike" cap="none" spc="0">
                <a:ln>
                  <a:noFill/>
                </a:ln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1" name="Овал 30"/>
          <p:cNvSpPr/>
          <p:nvPr/>
        </p:nvSpPr>
        <p:spPr bwMode="auto">
          <a:xfrm>
            <a:off x="381000" y="3967097"/>
            <a:ext cx="152400" cy="76200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32" name="Овал 31"/>
          <p:cNvSpPr/>
          <p:nvPr/>
        </p:nvSpPr>
        <p:spPr bwMode="auto">
          <a:xfrm>
            <a:off x="381000" y="4844163"/>
            <a:ext cx="152400" cy="17867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" name="Прямоугольник 60"/>
          <p:cNvSpPr/>
          <p:nvPr/>
        </p:nvSpPr>
        <p:spPr bwMode="auto">
          <a:xfrm>
            <a:off x="0" y="1"/>
            <a:ext cx="12192000" cy="1000911"/>
          </a:xfrm>
          <a:prstGeom prst="rect">
            <a:avLst/>
          </a:prstGeom>
          <a:solidFill>
            <a:srgbClr val="18417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defRPr/>
            </a:pPr>
            <a:r>
              <a:rPr lang="ru-RU" sz="2000" b="1" spc="-10">
                <a:solidFill>
                  <a:prstClr val="white"/>
                </a:solidFill>
                <a:latin typeface="Century Gothic"/>
                <a:ea typeface="Arial"/>
                <a:cs typeface="Calibri"/>
              </a:rPr>
              <a:t>ПРИКАЗ № 170 от 04 марта 2025г.  </a:t>
            </a:r>
            <a:br>
              <a:rPr lang="ru-RU" sz="2000" b="1" spc="-10">
                <a:solidFill>
                  <a:prstClr val="white"/>
                </a:solidFill>
                <a:latin typeface="Century Gothic"/>
                <a:ea typeface="Arial"/>
                <a:cs typeface="Calibri"/>
              </a:rPr>
            </a:br>
            <a:r>
              <a:rPr lang="ru-RU" sz="2000" b="1" spc="-10">
                <a:solidFill>
                  <a:prstClr val="white"/>
                </a:solidFill>
                <a:latin typeface="Century Gothic"/>
                <a:ea typeface="Arial"/>
                <a:cs typeface="Calibri"/>
              </a:rPr>
              <a:t>ПОРЯДОК ПРОВЕДЕНИЯ ТЕСТИРОВАНИЯ </a:t>
            </a:r>
            <a:endParaRPr lang="ru-RU" b="1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34" name="object 4"/>
          <p:cNvSpPr txBox="1"/>
          <p:nvPr/>
        </p:nvSpPr>
        <p:spPr bwMode="auto">
          <a:xfrm>
            <a:off x="0" y="1102009"/>
            <a:ext cx="4191000" cy="632223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16510" rIns="0" bIns="0" rtlCol="0">
            <a:spAutoFit/>
          </a:bodyPr>
          <a:lstStyle/>
          <a:p>
            <a:pPr marL="350520" marR="895350" algn="ctr">
              <a:spcBef>
                <a:spcPts val="130"/>
              </a:spcBef>
              <a:defRPr/>
            </a:pPr>
            <a:r>
              <a:rPr lang="ru-RU" sz="2000" b="1">
                <a:solidFill>
                  <a:srgbClr val="FFFFFF"/>
                </a:solidFill>
                <a:latin typeface="Calibri"/>
                <a:cs typeface="Calibri"/>
              </a:rPr>
              <a:t>1. ТЕСТИРУЮЩАЯ ОРГАНИЗАЦИЯ </a:t>
            </a:r>
          </a:p>
        </p:txBody>
      </p:sp>
      <p:sp>
        <p:nvSpPr>
          <p:cNvPr id="35" name="Прямоугольник: скругленные углы 41"/>
          <p:cNvSpPr/>
          <p:nvPr/>
        </p:nvSpPr>
        <p:spPr bwMode="auto">
          <a:xfrm>
            <a:off x="4191000" y="1102009"/>
            <a:ext cx="8001000" cy="594769"/>
          </a:xfrm>
          <a:prstGeom prst="roundRect">
            <a:avLst>
              <a:gd name="adj" fmla="val 6448"/>
            </a:avLst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96901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9740" algn="l"/>
              </a:tabLst>
              <a:defRPr/>
            </a:pPr>
            <a:r>
              <a:rPr lang="ru-RU" sz="900" b="0" i="0" u="none" strike="noStrike" cap="none" spc="-10">
                <a:ln>
                  <a:noFill/>
                </a:ln>
                <a:solidFill>
                  <a:prstClr val="black"/>
                </a:solidFill>
                <a:latin typeface="Calibri"/>
                <a:ea typeface="Arial"/>
                <a:cs typeface="Calibri"/>
              </a:rPr>
              <a:t>1. Тестирование проводится в государственных и муниципальных общеобразовательных организациях</a:t>
            </a:r>
            <a:endParaRPr lang="ru-RU" sz="9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Arial"/>
              <a:cs typeface="Calibri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2595" algn="l"/>
              </a:tabLst>
              <a:defRPr/>
            </a:pPr>
            <a:r>
              <a:rPr lang="ru-RU" sz="9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Arial"/>
                <a:cs typeface="Calibri"/>
              </a:rPr>
              <a:t>2. Тестирующая организация определяется исполнительными органами в сфере образования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32434" algn="l"/>
              </a:tabLst>
              <a:defRPr/>
            </a:pPr>
            <a:r>
              <a:rPr lang="ru-RU" sz="900" b="0" i="0" u="none" strike="noStrike" cap="none" spc="-10">
                <a:ln>
                  <a:noFill/>
                </a:ln>
                <a:solidFill>
                  <a:prstClr val="black"/>
                </a:solidFill>
                <a:latin typeface="Calibri"/>
                <a:ea typeface="Arial"/>
                <a:cs typeface="Calibri"/>
              </a:rPr>
              <a:t>3. Информация о тестирующих организациях и местах проведения тестирования публикуется ИОВ на ЕПГУ</a:t>
            </a:r>
            <a:endParaRPr lang="ru-RU" sz="1400" b="0" i="0" u="none" strike="noStrike" cap="none" spc="-25">
              <a:ln>
                <a:noFill/>
              </a:ln>
              <a:solidFill>
                <a:srgbClr val="FFFFFF"/>
              </a:solidFill>
              <a:latin typeface="Calibri"/>
              <a:ea typeface="Arial"/>
              <a:cs typeface="Calibri"/>
            </a:endParaRPr>
          </a:p>
        </p:txBody>
      </p:sp>
      <p:sp>
        <p:nvSpPr>
          <p:cNvPr id="36" name="object 4"/>
          <p:cNvSpPr txBox="1"/>
          <p:nvPr/>
        </p:nvSpPr>
        <p:spPr bwMode="auto">
          <a:xfrm>
            <a:off x="297815" y="1837565"/>
            <a:ext cx="11596369" cy="324448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16510" rIns="0" bIns="0" rtlCol="0">
            <a:spAutoFit/>
          </a:bodyPr>
          <a:lstStyle/>
          <a:p>
            <a:pPr marL="350520" marR="895350" algn="ctr">
              <a:spcBef>
                <a:spcPts val="130"/>
              </a:spcBef>
              <a:defRPr/>
            </a:pPr>
            <a:r>
              <a:rPr lang="ru-RU" sz="2000" b="1">
                <a:solidFill>
                  <a:srgbClr val="FFFFFF"/>
                </a:solidFill>
                <a:latin typeface="Century Gothic"/>
                <a:ea typeface="Arial"/>
                <a:cs typeface="Calibri"/>
              </a:rPr>
              <a:t>2. ТЕСТИРОВАНИЕ</a:t>
            </a:r>
            <a:endParaRPr lang="ru-RU" sz="2000" b="1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37" name="Прямоугольник: скругленные углы 41"/>
          <p:cNvSpPr/>
          <p:nvPr/>
        </p:nvSpPr>
        <p:spPr bwMode="auto">
          <a:xfrm>
            <a:off x="167004" y="2263157"/>
            <a:ext cx="6005196" cy="3967265"/>
          </a:xfrm>
          <a:prstGeom prst="roundRect">
            <a:avLst>
              <a:gd name="adj" fmla="val 6448"/>
            </a:avLst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342900" marR="969010" lvl="0" indent="-342900" algn="l" defTabSz="914400">
              <a:lnSpc>
                <a:spcPct val="100000"/>
              </a:lnSpc>
              <a:spcBef>
                <a:spcPts val="1095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59740" algn="l"/>
              </a:tabLst>
              <a:defRPr/>
            </a:pPr>
            <a:r>
              <a:rPr lang="ru-RU" sz="11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entury Gothic"/>
                <a:ea typeface="Times New Roman"/>
                <a:cs typeface="Arial"/>
              </a:rPr>
              <a:t>Тестирование проводится на основании направления, выданного образовательной организацией</a:t>
            </a:r>
            <a:endParaRPr/>
          </a:p>
          <a:p>
            <a:pPr marL="342900" marR="969010" lvl="0" indent="-342900" algn="l" defTabSz="914400">
              <a:lnSpc>
                <a:spcPct val="100000"/>
              </a:lnSpc>
              <a:spcBef>
                <a:spcPts val="1095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59740" algn="l"/>
              </a:tabLst>
              <a:defRPr/>
            </a:pPr>
            <a:r>
              <a:rPr lang="ru-RU" sz="11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entury Gothic"/>
                <a:ea typeface="Times New Roman"/>
                <a:cs typeface="Arial"/>
              </a:rPr>
              <a:t>Родители не позднее чем через 7 рабочих дней после дня получения направления лично обращаются в тестирующую организацию для записи на тестирование</a:t>
            </a:r>
            <a:endParaRPr/>
          </a:p>
          <a:p>
            <a:pPr marL="342900" marR="969010" lvl="0" indent="-342900" algn="l" defTabSz="914400">
              <a:lnSpc>
                <a:spcPct val="100000"/>
              </a:lnSpc>
              <a:spcBef>
                <a:spcPts val="1095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59740" algn="l"/>
              </a:tabLst>
              <a:defRPr/>
            </a:pPr>
            <a:r>
              <a:rPr lang="ru-RU" sz="11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entury Gothic"/>
                <a:ea typeface="Times New Roman"/>
                <a:cs typeface="Arial"/>
              </a:rPr>
              <a:t>Исполнительный орган в сфере образования утверждает расписание проведения тестирования</a:t>
            </a:r>
            <a:endParaRPr/>
          </a:p>
          <a:p>
            <a:pPr marL="342900" marR="969010" lvl="0" indent="-342900" algn="l" defTabSz="914400">
              <a:lnSpc>
                <a:spcPct val="100000"/>
              </a:lnSpc>
              <a:spcBef>
                <a:spcPts val="1095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59740" algn="l"/>
              </a:tabLst>
              <a:defRPr/>
            </a:pPr>
            <a:r>
              <a:rPr lang="ru-RU" sz="11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entury Gothic"/>
                <a:ea typeface="Times New Roman"/>
                <a:cs typeface="Arial"/>
              </a:rPr>
              <a:t>Информация о датах проведения тестирования, демоверсии диагностических материалов, критерии оценивания размещаются на официальных сайтах тестирующих организаций</a:t>
            </a:r>
            <a:endParaRPr/>
          </a:p>
          <a:p>
            <a:pPr marL="342900" marR="969010" lvl="0" indent="-342900" algn="l" defTabSz="914400">
              <a:lnSpc>
                <a:spcPct val="100000"/>
              </a:lnSpc>
              <a:spcBef>
                <a:spcPts val="1095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59740" algn="l"/>
              </a:tabLst>
              <a:defRPr/>
            </a:pPr>
            <a:r>
              <a:rPr lang="ru-RU" sz="11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entury Gothic"/>
                <a:ea typeface="Times New Roman"/>
                <a:cs typeface="Arial"/>
              </a:rPr>
              <a:t>В тестирующих организациях организуется пункт прохождения тестирования (далее - ППТ). В ППТ может быть использовано оборудование, применяемое в пунктах проведения экзаменов при проведении ГИА</a:t>
            </a:r>
            <a:endParaRPr/>
          </a:p>
          <a:p>
            <a:pPr marL="342900" marR="969010" lvl="0" indent="-342900" algn="l" defTabSz="914400">
              <a:lnSpc>
                <a:spcPct val="100000"/>
              </a:lnSpc>
              <a:spcBef>
                <a:spcPts val="1095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59740" algn="l"/>
              </a:tabLst>
              <a:defRPr/>
            </a:pPr>
            <a:r>
              <a:rPr lang="ru-RU" sz="11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entury Gothic"/>
                <a:ea typeface="Times New Roman"/>
                <a:cs typeface="Arial"/>
              </a:rPr>
              <a:t>Тестирование проводится по годам обучения. Уровни знания русского языка:  достаточный и недостаточный</a:t>
            </a:r>
            <a:endParaRPr/>
          </a:p>
        </p:txBody>
      </p:sp>
      <p:sp>
        <p:nvSpPr>
          <p:cNvPr id="38" name="Прямоугольник: скругленные углы 41"/>
          <p:cNvSpPr/>
          <p:nvPr/>
        </p:nvSpPr>
        <p:spPr bwMode="auto">
          <a:xfrm>
            <a:off x="6248399" y="2302891"/>
            <a:ext cx="5645785" cy="3335908"/>
          </a:xfrm>
          <a:prstGeom prst="roundRect">
            <a:avLst>
              <a:gd name="adj" fmla="val 6448"/>
            </a:avLst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400" b="0" i="0" u="none" strike="noStrike" cap="none" spc="0">
              <a:ln>
                <a:noFill/>
              </a:ln>
              <a:solidFill>
                <a:prstClr val="black"/>
              </a:solidFill>
              <a:latin typeface="Times New Roman"/>
              <a:ea typeface="Times New Roman"/>
              <a:cs typeface="Arial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400" b="0" i="0" u="none" strike="noStrike" cap="none" spc="0">
              <a:ln>
                <a:noFill/>
              </a:ln>
              <a:solidFill>
                <a:prstClr val="black"/>
              </a:solidFill>
              <a:latin typeface="Times New Roman"/>
              <a:ea typeface="Times New Roman"/>
              <a:cs typeface="Arial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1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entury Gothic"/>
                <a:ea typeface="Times New Roman"/>
                <a:cs typeface="Arial"/>
              </a:rPr>
              <a:t>7. Тестирование проводится в устной и письменной форме (за исключением тестирования поступающих в 1 класс). Продолжительность проведения  тестирования составляет не более 80 минут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100" b="0" i="0" u="none" strike="noStrike" cap="none" spc="0">
              <a:ln>
                <a:noFill/>
              </a:ln>
              <a:solidFill>
                <a:prstClr val="black"/>
              </a:solidFill>
              <a:latin typeface="Century Gothic"/>
              <a:ea typeface="Times New Roman"/>
              <a:cs typeface="Arial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1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entury Gothic"/>
                <a:ea typeface="Times New Roman"/>
                <a:cs typeface="Arial"/>
              </a:rPr>
              <a:t>8. Во время проведения тестирования обязательна видео и аудио запись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100" b="0" i="0" u="none" strike="noStrike" cap="none" spc="0">
              <a:ln>
                <a:noFill/>
              </a:ln>
              <a:solidFill>
                <a:prstClr val="black"/>
              </a:solidFill>
              <a:latin typeface="Century Gothic"/>
              <a:ea typeface="Times New Roman"/>
              <a:cs typeface="Arial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1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entury Gothic"/>
                <a:ea typeface="Times New Roman"/>
                <a:cs typeface="Arial"/>
              </a:rPr>
              <a:t>9. Для проведения тестирования создается комиссия. Для разрешения спорных вопросов создается апелляционная комиссия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100" b="0" i="0" u="none" strike="noStrike" cap="none" spc="0">
              <a:ln>
                <a:noFill/>
              </a:ln>
              <a:solidFill>
                <a:prstClr val="black"/>
              </a:solidFill>
              <a:latin typeface="Century Gothic"/>
              <a:ea typeface="Times New Roman"/>
              <a:cs typeface="Arial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1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entury Gothic"/>
                <a:ea typeface="Times New Roman"/>
                <a:cs typeface="Arial"/>
              </a:rPr>
              <a:t>10. Перед проведением тестирования проводится инструктаж ребенка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100" b="0" i="0" u="none" strike="noStrike" cap="none" spc="0">
              <a:ln>
                <a:noFill/>
              </a:ln>
              <a:solidFill>
                <a:prstClr val="black"/>
              </a:solidFill>
              <a:latin typeface="Century Gothic"/>
              <a:ea typeface="Times New Roman"/>
              <a:cs typeface="Arial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1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entury Gothic"/>
                <a:ea typeface="Times New Roman"/>
                <a:cs typeface="Arial"/>
              </a:rPr>
              <a:t>11. При проведении тестирования ребенку запрещается пользоваться любыми подсказками, средствами связи, фото-, аудио- и видеоаппаратурой, электронно</a:t>
            </a:r>
            <a:r>
              <a:rPr lang="ru-RU" sz="1100">
                <a:solidFill>
                  <a:prstClr val="black"/>
                </a:solidFill>
                <a:latin typeface="Century Gothic"/>
                <a:ea typeface="Times New Roman"/>
                <a:cs typeface="Arial"/>
              </a:rPr>
              <a:t>-в</a:t>
            </a:r>
            <a:r>
              <a:rPr lang="ru-RU" sz="11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entury Gothic"/>
                <a:ea typeface="Times New Roman"/>
                <a:cs typeface="Arial"/>
              </a:rPr>
              <a:t>ычислительной техникой, справочными материалами, шпаргалками</a:t>
            </a: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100" b="0" i="0" u="none" strike="noStrike" cap="none" spc="0">
              <a:ln>
                <a:noFill/>
              </a:ln>
              <a:solidFill>
                <a:prstClr val="black"/>
              </a:solidFill>
              <a:latin typeface="Century Gothic"/>
              <a:ea typeface="Times New Roman"/>
              <a:cs typeface="Arial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1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entury Gothic"/>
                <a:ea typeface="Times New Roman"/>
                <a:cs typeface="Arial"/>
              </a:rPr>
              <a:t>В случае нарушения запрета ТЕСТИРОВАНИЕ СЧИТАЕТСЯ НЕПРОЙДЕННЫМ</a:t>
            </a:r>
          </a:p>
          <a:p>
            <a:pPr marL="342900" marR="0" lvl="0" indent="-34290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endParaRPr lang="ru-RU" sz="1400" b="0" i="0" u="none" strike="noStrike" cap="none" spc="0">
              <a:ln>
                <a:noFill/>
              </a:ln>
              <a:solidFill>
                <a:prstClr val="black"/>
              </a:solidFill>
              <a:latin typeface="Times New Roman"/>
              <a:ea typeface="Times New Roman"/>
              <a:cs typeface="Arial"/>
            </a:endParaRPr>
          </a:p>
          <a:p>
            <a:pPr marL="342900" marR="0" lvl="0" indent="-34290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endParaRPr lang="ru-RU" sz="1400" b="0" i="0" u="none" strike="noStrike" cap="none" spc="0">
              <a:ln>
                <a:noFill/>
              </a:ln>
              <a:solidFill>
                <a:prstClr val="black"/>
              </a:solidFill>
              <a:latin typeface="Times New Roman"/>
              <a:ea typeface="Times New Roman"/>
              <a:cs typeface="Arial"/>
            </a:endParaRPr>
          </a:p>
        </p:txBody>
      </p:sp>
      <p:sp>
        <p:nvSpPr>
          <p:cNvPr id="40" name="object 4"/>
          <p:cNvSpPr txBox="1"/>
          <p:nvPr/>
        </p:nvSpPr>
        <p:spPr bwMode="auto">
          <a:xfrm>
            <a:off x="232408" y="6260071"/>
            <a:ext cx="5939791" cy="478336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16510" rIns="0" bIns="0" rtlCol="0">
            <a:spAutoFit/>
          </a:bodyPr>
          <a:lstStyle/>
          <a:p>
            <a:pPr marR="969010" algn="ctr">
              <a:tabLst>
                <a:tab pos="459740" algn="l"/>
              </a:tabLst>
              <a:defRPr/>
            </a:pPr>
            <a:r>
              <a:rPr lang="ru-RU" sz="1000">
                <a:solidFill>
                  <a:prstClr val="white"/>
                </a:solidFill>
                <a:latin typeface="Century Gothic"/>
                <a:ea typeface="Times New Roman"/>
                <a:cs typeface="Arial"/>
              </a:rPr>
              <a:t>Информация о тестирующих организациях  направляется исполнительным органом в сфере образования в Минпросвещения России для размещения на сайте в сети «Интернет»</a:t>
            </a:r>
            <a:endParaRPr/>
          </a:p>
        </p:txBody>
      </p:sp>
      <p:sp>
        <p:nvSpPr>
          <p:cNvPr id="41" name="object 4"/>
          <p:cNvSpPr txBox="1"/>
          <p:nvPr/>
        </p:nvSpPr>
        <p:spPr bwMode="auto">
          <a:xfrm>
            <a:off x="6216805" y="5962628"/>
            <a:ext cx="5677380" cy="755335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16510" rIns="0" bIns="0" rtlCol="0">
            <a:spAutoFit/>
          </a:bodyPr>
          <a:lstStyle/>
          <a:p>
            <a:pPr marL="350520" marR="969010" algn="ctr">
              <a:spcBef>
                <a:spcPts val="1095"/>
              </a:spcBef>
              <a:tabLst>
                <a:tab pos="459740" algn="l"/>
              </a:tabLst>
              <a:defRPr/>
            </a:pPr>
            <a:r>
              <a:rPr lang="ru-RU" sz="1200">
                <a:solidFill>
                  <a:prstClr val="white"/>
                </a:solidFill>
                <a:latin typeface="Century Gothic"/>
                <a:ea typeface="Times New Roman"/>
                <a:cs typeface="Arial"/>
              </a:rPr>
              <a:t>Методическое обеспечение, разработка диагностических материалов, критериев оценивания, определение минимального количества баллов осуществляется Рособрнадзором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" name="Прямоугольник 60"/>
          <p:cNvSpPr/>
          <p:nvPr/>
        </p:nvSpPr>
        <p:spPr bwMode="auto">
          <a:xfrm>
            <a:off x="0" y="1"/>
            <a:ext cx="12192000" cy="1000911"/>
          </a:xfrm>
          <a:prstGeom prst="rect">
            <a:avLst/>
          </a:prstGeom>
          <a:solidFill>
            <a:srgbClr val="18417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defRPr/>
            </a:pPr>
            <a:r>
              <a:rPr lang="ru-RU" sz="2000" b="1" spc="-10">
                <a:solidFill>
                  <a:prstClr val="white"/>
                </a:solidFill>
                <a:latin typeface="Century Gothic"/>
                <a:ea typeface="Arial"/>
                <a:cs typeface="Calibri"/>
              </a:rPr>
              <a:t>ПРИКАЗ № 170 от 04 марта 2025г.  </a:t>
            </a:r>
            <a:br>
              <a:rPr lang="ru-RU" sz="2000" b="1" spc="-10">
                <a:solidFill>
                  <a:prstClr val="white"/>
                </a:solidFill>
                <a:latin typeface="Century Gothic"/>
                <a:ea typeface="Arial"/>
                <a:cs typeface="Calibri"/>
              </a:rPr>
            </a:br>
            <a:r>
              <a:rPr lang="ru-RU" sz="2000" b="1" spc="-10">
                <a:solidFill>
                  <a:prstClr val="white"/>
                </a:solidFill>
                <a:latin typeface="Century Gothic"/>
                <a:ea typeface="Arial"/>
                <a:cs typeface="Calibri"/>
              </a:rPr>
              <a:t>ПОРЯДОК ПРОВЕДЕНИЯ ТЕСТИРОВАНИЯ </a:t>
            </a:r>
            <a:endParaRPr lang="ru-RU" b="1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304800" y="1075505"/>
            <a:ext cx="5257800" cy="495984"/>
          </a:xfrm>
          <a:prstGeom prst="roundRect">
            <a:avLst>
              <a:gd name="adj" fmla="val 16705"/>
            </a:avLst>
          </a:prstGeom>
          <a:solidFill>
            <a:srgbClr val="00336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895350" lvl="0" indent="0" algn="l" defTabSz="914400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1" i="0" u="none" strike="noStrike" cap="none" spc="0">
                <a:ln>
                  <a:noFill/>
                </a:ln>
                <a:solidFill>
                  <a:prstClr val="white"/>
                </a:solidFill>
                <a:latin typeface="Century Gothic"/>
                <a:ea typeface="Calibri"/>
                <a:cs typeface="Arial"/>
              </a:rPr>
              <a:t>3. </a:t>
            </a:r>
            <a:r>
              <a:rPr lang="ru-RU" sz="1800" b="1" i="0" u="none" strike="noStrike" cap="none" spc="0">
                <a:ln>
                  <a:noFill/>
                </a:ln>
                <a:solidFill>
                  <a:srgbClr val="FFFFFF"/>
                </a:solidFill>
                <a:latin typeface="Century Gothic"/>
                <a:cs typeface="Calibri"/>
              </a:rPr>
              <a:t>РЕЗУЛЬТАТЫ ТЕСТИРОВАНИЯ</a:t>
            </a:r>
            <a:endParaRPr/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5791200" y="1075505"/>
            <a:ext cx="6076951" cy="495984"/>
          </a:xfrm>
          <a:prstGeom prst="roundRect">
            <a:avLst>
              <a:gd name="adj" fmla="val 16705"/>
            </a:avLst>
          </a:prstGeom>
          <a:solidFill>
            <a:srgbClr val="00336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5867399" y="1138831"/>
            <a:ext cx="50196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95350" algn="l">
              <a:spcBef>
                <a:spcPts val="130"/>
              </a:spcBef>
              <a:defRPr/>
            </a:pPr>
            <a:r>
              <a:rPr lang="ru-RU" b="1">
                <a:solidFill>
                  <a:prstClr val="white"/>
                </a:solidFill>
                <a:latin typeface="Century Gothic"/>
                <a:ea typeface="Calibri"/>
                <a:cs typeface="Arial"/>
              </a:rPr>
              <a:t>4.  </a:t>
            </a:r>
            <a:r>
              <a:rPr lang="ru-RU" b="1">
                <a:solidFill>
                  <a:srgbClr val="FFFFFF"/>
                </a:solidFill>
                <a:latin typeface="Century Gothic"/>
                <a:cs typeface="Calibri"/>
              </a:rPr>
              <a:t>ТЕСТИРОВАНИЕ НЕ ПРОЙДЕНО </a:t>
            </a:r>
            <a:endParaRPr/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304800" y="1629775"/>
            <a:ext cx="5218540" cy="2761566"/>
          </a:xfrm>
          <a:prstGeom prst="roundRect">
            <a:avLst>
              <a:gd name="adj" fmla="val 4205"/>
            </a:avLst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18" name="Прямоугольник: скругленные углы 41"/>
          <p:cNvSpPr/>
          <p:nvPr/>
        </p:nvSpPr>
        <p:spPr bwMode="auto">
          <a:xfrm>
            <a:off x="304800" y="1628686"/>
            <a:ext cx="4969727" cy="2781240"/>
          </a:xfrm>
          <a:prstGeom prst="roundRect">
            <a:avLst>
              <a:gd name="adj" fmla="val 6448"/>
            </a:avLst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>
            <a:spAutoFit/>
          </a:bodyPr>
          <a:lstStyle/>
          <a:p>
            <a:pPr marL="0" marR="96901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59740" algn="l"/>
              </a:tabLst>
              <a:defRPr/>
            </a:pPr>
            <a:r>
              <a:rPr lang="ru-RU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entury Gothic"/>
                <a:ea typeface="Times New Roman"/>
                <a:cs typeface="Arial"/>
              </a:rPr>
              <a:t> Тестирующая организация в течение </a:t>
            </a:r>
            <a:br>
              <a:rPr lang="ru-RU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entury Gothic"/>
                <a:ea typeface="Times New Roman"/>
                <a:cs typeface="Arial"/>
              </a:rPr>
            </a:br>
            <a:r>
              <a:rPr lang="ru-RU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entury Gothic"/>
                <a:ea typeface="Times New Roman"/>
                <a:cs typeface="Arial"/>
              </a:rPr>
              <a:t>3 рабочих дней со дня прохождения тестирования передает сведения о тестировании в ту школу, в которую было подано заявление о приеме на обучение. Школа информирует родителей о результатах тестирования</a:t>
            </a:r>
            <a:endParaRPr/>
          </a:p>
          <a:p>
            <a:pPr marL="0" marR="96901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59740" algn="l"/>
              </a:tabLst>
              <a:defRPr/>
            </a:pPr>
            <a:r>
              <a:rPr lang="ru-RU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entury Gothic"/>
                <a:ea typeface="Times New Roman"/>
                <a:cs typeface="Arial"/>
              </a:rPr>
              <a:t> Исполнительные органы в сфере образования предоставляют МВД доступ к сведениям о тестировании и зачислении в школу в государственных информационных системах субъектах РФ и (или) посредством системы междведомственного электронного взаимодействия</a:t>
            </a:r>
            <a:endParaRPr/>
          </a:p>
        </p:txBody>
      </p:sp>
      <p:sp>
        <p:nvSpPr>
          <p:cNvPr id="19" name="Прямоугольник: скругленные углы 41"/>
          <p:cNvSpPr/>
          <p:nvPr/>
        </p:nvSpPr>
        <p:spPr bwMode="auto">
          <a:xfrm>
            <a:off x="5772152" y="1646082"/>
            <a:ext cx="6095999" cy="2314712"/>
          </a:xfrm>
          <a:prstGeom prst="roundRect">
            <a:avLst>
              <a:gd name="adj" fmla="val 6448"/>
            </a:avLst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71450" marR="0" lvl="0" indent="-17145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q"/>
              <a:defRPr/>
            </a:pPr>
            <a:r>
              <a:rPr lang="ru-RU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entury Gothic"/>
                <a:ea typeface="Times New Roman"/>
                <a:cs typeface="Arial"/>
              </a:rPr>
              <a:t>Если ребенок не прошел тестирование, предлагается пройти дополнительное обучение русскому языку</a:t>
            </a:r>
          </a:p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200" b="0" i="0" u="none" strike="noStrike" cap="none" spc="0">
              <a:ln>
                <a:noFill/>
              </a:ln>
              <a:solidFill>
                <a:prstClr val="black"/>
              </a:solidFill>
              <a:latin typeface="Century Gothic"/>
              <a:ea typeface="Times New Roman"/>
              <a:cs typeface="Arial"/>
            </a:endParaRPr>
          </a:p>
          <a:p>
            <a:pPr marL="171450" marR="0" lvl="0" indent="-17145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q"/>
              <a:defRPr/>
            </a:pPr>
            <a:r>
              <a:rPr lang="ru-RU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entury Gothic"/>
                <a:ea typeface="Times New Roman"/>
                <a:cs typeface="Arial"/>
              </a:rPr>
              <a:t>Повторно пройти тестирование можно не ранее, чем через 3 месяца</a:t>
            </a:r>
          </a:p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200" b="0" i="0" u="none" strike="noStrike" cap="none" spc="0">
              <a:ln>
                <a:noFill/>
              </a:ln>
              <a:solidFill>
                <a:prstClr val="black"/>
              </a:solidFill>
              <a:latin typeface="Century Gothic"/>
              <a:ea typeface="Times New Roman"/>
              <a:cs typeface="Arial"/>
            </a:endParaRPr>
          </a:p>
          <a:p>
            <a:pPr marL="171450" marR="0" lvl="0" indent="-17145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q"/>
              <a:defRPr/>
            </a:pPr>
            <a:r>
              <a:rPr lang="ru-RU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entury Gothic"/>
                <a:ea typeface="Times New Roman"/>
                <a:cs typeface="Arial"/>
              </a:rPr>
              <a:t>При повторном прохождении тестирования не допускается повторное предоставление ранее использованного варианта диагностических материалов</a:t>
            </a:r>
          </a:p>
          <a:p>
            <a:pPr marL="342900" marR="0" lvl="0" indent="-34290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endParaRPr lang="ru-RU" sz="1200" b="0" i="0" u="none" strike="noStrike" cap="none" spc="0">
              <a:ln>
                <a:noFill/>
              </a:ln>
              <a:solidFill>
                <a:prstClr val="black"/>
              </a:solidFill>
              <a:latin typeface="Century Gothic"/>
              <a:ea typeface="Times New Roman"/>
              <a:cs typeface="Arial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322834" y="4467122"/>
            <a:ext cx="5182471" cy="2390877"/>
          </a:xfrm>
          <a:prstGeom prst="roundRect">
            <a:avLst>
              <a:gd name="adj" fmla="val 4205"/>
            </a:avLst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0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23" name="Прямоугольник: скругленные углы 41"/>
          <p:cNvSpPr/>
          <p:nvPr/>
        </p:nvSpPr>
        <p:spPr bwMode="auto">
          <a:xfrm>
            <a:off x="2209800" y="4467122"/>
            <a:ext cx="3295505" cy="2314677"/>
          </a:xfrm>
          <a:prstGeom prst="roundRect">
            <a:avLst>
              <a:gd name="adj" fmla="val 6448"/>
            </a:avLst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400" b="0" i="0" u="none" strike="noStrike" cap="none" spc="0">
              <a:ln>
                <a:noFill/>
              </a:ln>
              <a:solidFill>
                <a:srgbClr val="003366"/>
              </a:solidFill>
              <a:latin typeface="Century Gothic"/>
              <a:ea typeface="Times New Roman"/>
              <a:cs typeface="Arial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 b="0" i="0" u="none" strike="noStrike" cap="none" spc="0">
                <a:ln>
                  <a:noFill/>
                </a:ln>
                <a:solidFill>
                  <a:srgbClr val="003366"/>
                </a:solidFill>
                <a:latin typeface="Century Gothic"/>
                <a:ea typeface="Times New Roman"/>
                <a:cs typeface="Arial"/>
              </a:rPr>
              <a:t>Руководитель  общеобразовательной организации издает распорядительный акт о приеме на обучение ребенка в течение 5 рабочих дней после официального поступления информации об </a:t>
            </a:r>
            <a:r>
              <a:rPr lang="ru-RU" sz="1400" b="1" i="0" u="none" strike="noStrike" cap="none" spc="0">
                <a:ln>
                  <a:noFill/>
                </a:ln>
                <a:solidFill>
                  <a:srgbClr val="003366"/>
                </a:solidFill>
                <a:latin typeface="Century Gothic"/>
                <a:ea typeface="Times New Roman"/>
                <a:cs typeface="Arial"/>
              </a:rPr>
              <a:t>успешном прохождении тестирования</a:t>
            </a:r>
          </a:p>
        </p:txBody>
      </p:sp>
      <p:sp>
        <p:nvSpPr>
          <p:cNvPr id="24" name="Фигура, имеющая форму буквы L 23"/>
          <p:cNvSpPr/>
          <p:nvPr/>
        </p:nvSpPr>
        <p:spPr bwMode="auto">
          <a:xfrm rot="2496345" flipH="1">
            <a:off x="1135350" y="5250486"/>
            <a:ext cx="590886" cy="885163"/>
          </a:xfrm>
          <a:prstGeom prst="corner">
            <a:avLst>
              <a:gd name="adj1" fmla="val 39773"/>
              <a:gd name="adj2" fmla="val 44318"/>
            </a:avLst>
          </a:prstGeom>
          <a:solidFill>
            <a:srgbClr val="00336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 bwMode="auto">
          <a:xfrm>
            <a:off x="5822871" y="4062089"/>
            <a:ext cx="6019801" cy="543874"/>
          </a:xfrm>
          <a:prstGeom prst="roundRect">
            <a:avLst>
              <a:gd name="adj" fmla="val 16705"/>
            </a:avLst>
          </a:prstGeom>
          <a:solidFill>
            <a:srgbClr val="00336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895350" lvl="0" indent="0" algn="l" defTabSz="914400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1" i="0" u="none" strike="noStrike" cap="none" spc="0">
                <a:ln>
                  <a:noFill/>
                </a:ln>
                <a:solidFill>
                  <a:prstClr val="white"/>
                </a:solidFill>
                <a:latin typeface="Century Gothic"/>
                <a:ea typeface="Calibri"/>
                <a:cs typeface="Arial"/>
              </a:rPr>
              <a:t>5. </a:t>
            </a:r>
            <a:r>
              <a:rPr lang="ru-RU" sz="1800" b="1" i="0" u="none" strike="noStrike" cap="none" spc="0">
                <a:ln>
                  <a:noFill/>
                </a:ln>
                <a:solidFill>
                  <a:srgbClr val="FFFFFF"/>
                </a:solidFill>
                <a:latin typeface="Century Gothic"/>
                <a:ea typeface="Arial"/>
                <a:cs typeface="Calibri"/>
              </a:rPr>
              <a:t>УЧЕТ И ХРАНЕНИЕ МАТЕРИАЛОВ</a:t>
            </a:r>
            <a:endParaRPr/>
          </a:p>
        </p:txBody>
      </p:sp>
      <p:sp>
        <p:nvSpPr>
          <p:cNvPr id="26" name="Прямоугольник: скругленные углы 41"/>
          <p:cNvSpPr/>
          <p:nvPr/>
        </p:nvSpPr>
        <p:spPr bwMode="auto">
          <a:xfrm>
            <a:off x="5805489" y="4648197"/>
            <a:ext cx="6029324" cy="2133601"/>
          </a:xfrm>
          <a:prstGeom prst="roundRect">
            <a:avLst>
              <a:gd name="adj" fmla="val 6448"/>
            </a:avLst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71450" marR="0" lvl="0" indent="-17145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q"/>
              <a:defRPr/>
            </a:pPr>
            <a:r>
              <a:rPr lang="ru-RU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entury Gothic"/>
                <a:ea typeface="Times New Roman"/>
                <a:cs typeface="Arial"/>
              </a:rPr>
              <a:t>Все материалы тестирования хранятся в тестирующей организации</a:t>
            </a:r>
            <a:endParaRPr/>
          </a:p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200" b="0" i="0" u="none" strike="noStrike" cap="none" spc="0">
              <a:ln>
                <a:noFill/>
              </a:ln>
              <a:solidFill>
                <a:prstClr val="black"/>
              </a:solidFill>
              <a:latin typeface="Century Gothic"/>
              <a:ea typeface="Times New Roman"/>
              <a:cs typeface="Arial"/>
            </a:endParaRPr>
          </a:p>
          <a:p>
            <a:pPr marL="171450" marR="0" lvl="0" indent="-17145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q"/>
              <a:defRPr/>
            </a:pPr>
            <a:r>
              <a:rPr lang="ru-RU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entury Gothic"/>
                <a:ea typeface="Times New Roman"/>
                <a:cs typeface="Arial"/>
              </a:rPr>
              <a:t>Учет сведений о результатах тестирования обеспечивается исполнительным органом в сфере образования и (или) образовательными организациями</a:t>
            </a:r>
            <a:endParaRPr/>
          </a:p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200" b="0" i="0" u="none" strike="noStrike" cap="none" spc="0">
              <a:ln>
                <a:noFill/>
              </a:ln>
              <a:solidFill>
                <a:prstClr val="black"/>
              </a:solidFill>
              <a:latin typeface="Century Gothic"/>
              <a:ea typeface="Times New Roman"/>
              <a:cs typeface="Arial"/>
            </a:endParaRPr>
          </a:p>
          <a:p>
            <a:pPr marL="171450" marR="0" lvl="0" indent="-17145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q"/>
              <a:defRPr/>
            </a:pPr>
            <a:r>
              <a:rPr lang="ru-RU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entury Gothic"/>
                <a:ea typeface="Times New Roman"/>
                <a:cs typeface="Arial"/>
              </a:rPr>
              <a:t>Обеспечивается публикация на ЕПГУ (при наличии технической возможности) или РПГУ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41"/>
          <p:cNvSpPr/>
          <p:nvPr/>
        </p:nvSpPr>
        <p:spPr bwMode="auto">
          <a:xfrm>
            <a:off x="304800" y="1143000"/>
            <a:ext cx="11563351" cy="5257800"/>
          </a:xfrm>
          <a:prstGeom prst="roundRect">
            <a:avLst>
              <a:gd name="adj" fmla="val 6448"/>
            </a:avLst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71450" marR="0" lvl="0" indent="-171450" algn="just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q"/>
              <a:defRPr/>
            </a:pPr>
            <a:r>
              <a:rPr lang="ru-RU" sz="1400">
                <a:solidFill>
                  <a:prstClr val="black"/>
                </a:solidFill>
                <a:latin typeface="Century Gothic"/>
                <a:ea typeface="Times New Roman"/>
                <a:cs typeface="Arial"/>
              </a:rPr>
              <a:t>Количество детей, представивших в общеобразовательную организацию полный пакет документов и направленных на тестирование</a:t>
            </a:r>
            <a:endParaRPr/>
          </a:p>
          <a:p>
            <a:pPr marR="0" lvl="0" algn="just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ru-RU" sz="1400">
                <a:solidFill>
                  <a:prstClr val="black"/>
                </a:solidFill>
                <a:latin typeface="Century Gothic"/>
                <a:ea typeface="Times New Roman"/>
                <a:cs typeface="Arial"/>
              </a:rPr>
              <a:t> </a:t>
            </a:r>
          </a:p>
          <a:p>
            <a:pPr marL="171450" marR="0" lvl="0" indent="-171450" algn="just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q"/>
              <a:defRPr/>
            </a:pPr>
            <a:r>
              <a:rPr lang="ru-RU" sz="1400">
                <a:solidFill>
                  <a:prstClr val="black"/>
                </a:solidFill>
                <a:latin typeface="Century Gothic"/>
                <a:ea typeface="Times New Roman"/>
                <a:cs typeface="Arial"/>
              </a:rPr>
              <a:t>Количество детей, которым отказано в зачислении по причине предоставления неполного пакета документов</a:t>
            </a:r>
            <a:endParaRPr/>
          </a:p>
          <a:p>
            <a:pPr marR="0" lvl="0" algn="just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ru-RU" sz="1400">
              <a:solidFill>
                <a:prstClr val="black"/>
              </a:solidFill>
              <a:latin typeface="Century Gothic"/>
              <a:ea typeface="Times New Roman"/>
              <a:cs typeface="Arial"/>
            </a:endParaRPr>
          </a:p>
          <a:p>
            <a:pPr marL="171450" marR="0" lvl="0" indent="-171450" algn="just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q"/>
              <a:defRPr/>
            </a:pPr>
            <a:r>
              <a:rPr lang="ru-RU" sz="1400">
                <a:solidFill>
                  <a:prstClr val="black"/>
                </a:solidFill>
                <a:latin typeface="Century Gothic"/>
                <a:ea typeface="Times New Roman"/>
                <a:cs typeface="Arial"/>
              </a:rPr>
              <a:t>Количество детей, которым было отказано в зачислении в общеобразовательную организацию по причине отсутствия </a:t>
            </a:r>
            <a:br>
              <a:rPr lang="ru-RU" sz="1400">
                <a:solidFill>
                  <a:prstClr val="black"/>
                </a:solidFill>
                <a:latin typeface="Century Gothic"/>
                <a:ea typeface="Times New Roman"/>
                <a:cs typeface="Arial"/>
              </a:rPr>
            </a:br>
            <a:r>
              <a:rPr lang="ru-RU" sz="1400">
                <a:solidFill>
                  <a:prstClr val="black"/>
                </a:solidFill>
                <a:latin typeface="Century Gothic"/>
                <a:ea typeface="Times New Roman"/>
                <a:cs typeface="Arial"/>
              </a:rPr>
              <a:t>в ней свободных мест</a:t>
            </a:r>
            <a:endParaRPr/>
          </a:p>
          <a:p>
            <a:pPr marR="0" lvl="0" algn="just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ru-RU" sz="1400">
                <a:solidFill>
                  <a:prstClr val="black"/>
                </a:solidFill>
                <a:latin typeface="Century Gothic"/>
                <a:ea typeface="Times New Roman"/>
                <a:cs typeface="Arial"/>
              </a:rPr>
              <a:t> </a:t>
            </a:r>
          </a:p>
          <a:p>
            <a:pPr marL="171450" marR="0" lvl="0" indent="-171450" algn="just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q"/>
              <a:defRPr/>
            </a:pPr>
            <a:r>
              <a:rPr lang="ru-RU" sz="1400">
                <a:solidFill>
                  <a:prstClr val="black"/>
                </a:solidFill>
                <a:latin typeface="Century Gothic"/>
                <a:ea typeface="Times New Roman"/>
                <a:cs typeface="Arial"/>
              </a:rPr>
              <a:t>Количество заявлений, по результатам рассмотрения которых выявлены недостоверные сведения, указанные </a:t>
            </a:r>
            <a:br>
              <a:rPr lang="ru-RU" sz="1400">
                <a:solidFill>
                  <a:prstClr val="black"/>
                </a:solidFill>
                <a:latin typeface="Century Gothic"/>
                <a:ea typeface="Times New Roman"/>
                <a:cs typeface="Arial"/>
              </a:rPr>
            </a:br>
            <a:r>
              <a:rPr lang="ru-RU" sz="1400">
                <a:solidFill>
                  <a:prstClr val="black"/>
                </a:solidFill>
                <a:latin typeface="Century Gothic"/>
                <a:ea typeface="Times New Roman"/>
                <a:cs typeface="Arial"/>
              </a:rPr>
              <a:t>в документах</a:t>
            </a:r>
          </a:p>
          <a:p>
            <a:pPr marR="0" lvl="0" algn="just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ru-RU" sz="1400">
              <a:solidFill>
                <a:prstClr val="black"/>
              </a:solidFill>
              <a:latin typeface="Century Gothic"/>
              <a:ea typeface="Times New Roman"/>
              <a:cs typeface="Arial"/>
            </a:endParaRPr>
          </a:p>
          <a:p>
            <a:pPr marL="171450" marR="0" lvl="0" indent="-171450" algn="just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q"/>
              <a:defRPr/>
            </a:pPr>
            <a:r>
              <a:rPr lang="ru-RU" sz="1400">
                <a:solidFill>
                  <a:prstClr val="black"/>
                </a:solidFill>
                <a:latin typeface="Century Gothic"/>
                <a:ea typeface="Times New Roman"/>
                <a:cs typeface="Arial"/>
              </a:rPr>
              <a:t>Количество детей, успешно прошедших тестирование</a:t>
            </a:r>
          </a:p>
          <a:p>
            <a:pPr marR="0" lvl="0" algn="just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ru-RU" sz="1400">
              <a:solidFill>
                <a:prstClr val="black"/>
              </a:solidFill>
              <a:latin typeface="Century Gothic"/>
              <a:ea typeface="Times New Roman"/>
              <a:cs typeface="Arial"/>
            </a:endParaRPr>
          </a:p>
          <a:p>
            <a:pPr marL="171450" marR="0" lvl="0" indent="-171450" algn="just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q"/>
              <a:defRPr/>
            </a:pPr>
            <a:r>
              <a:rPr lang="ru-RU" sz="1400">
                <a:solidFill>
                  <a:prstClr val="black"/>
                </a:solidFill>
                <a:latin typeface="Century Gothic"/>
                <a:ea typeface="Times New Roman"/>
                <a:cs typeface="Arial"/>
              </a:rPr>
              <a:t>Количество детей, неуспешно прошедших тестирование</a:t>
            </a:r>
            <a:endParaRPr/>
          </a:p>
          <a:p>
            <a:pPr marR="0" lvl="0" algn="just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ru-RU" sz="1400">
              <a:solidFill>
                <a:prstClr val="black"/>
              </a:solidFill>
              <a:latin typeface="Century Gothic"/>
              <a:ea typeface="Times New Roman"/>
              <a:cs typeface="Arial"/>
            </a:endParaRPr>
          </a:p>
          <a:p>
            <a:pPr marL="171450" marR="0" lvl="0" indent="-171450" algn="just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q"/>
              <a:defRPr/>
            </a:pPr>
            <a:r>
              <a:rPr lang="ru-RU" sz="1400">
                <a:solidFill>
                  <a:prstClr val="black"/>
                </a:solidFill>
                <a:latin typeface="Century Gothic"/>
                <a:ea typeface="Times New Roman"/>
                <a:cs typeface="Arial"/>
              </a:rPr>
              <a:t>Количество детей, которые успешно прошли тестирование и зачислены в общеобразовательные организации</a:t>
            </a:r>
            <a:endParaRPr/>
          </a:p>
          <a:p>
            <a:pPr marR="0" lvl="0" algn="just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ru-RU" sz="1200">
              <a:solidFill>
                <a:prstClr val="black"/>
              </a:solidFill>
              <a:latin typeface="Century Gothic"/>
              <a:ea typeface="Times New Roman"/>
              <a:cs typeface="Arial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0" y="1"/>
            <a:ext cx="12192000" cy="1000911"/>
          </a:xfrm>
          <a:prstGeom prst="rect">
            <a:avLst/>
          </a:prstGeom>
          <a:solidFill>
            <a:srgbClr val="18417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defRPr/>
            </a:pPr>
            <a:r>
              <a:rPr lang="ru-RU" sz="2000" b="1" spc="-10">
                <a:solidFill>
                  <a:prstClr val="white"/>
                </a:solidFill>
                <a:latin typeface="Century Gothic"/>
                <a:ea typeface="Arial"/>
                <a:cs typeface="Calibri"/>
              </a:rPr>
              <a:t>СБОР СВЕДЕНИЙ </a:t>
            </a:r>
            <a:endParaRPr lang="ru-RU" b="1">
              <a:solidFill>
                <a:prstClr val="white"/>
              </a:solidFill>
              <a:latin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844</Words>
  <Application>Microsoft Office PowerPoint</Application>
  <DocSecurity>0</DocSecurity>
  <PresentationFormat>Произвольный</PresentationFormat>
  <Paragraphs>116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User</dc:creator>
  <cp:keywords/>
  <dc:description/>
  <cp:lastModifiedBy>User</cp:lastModifiedBy>
  <cp:revision>90</cp:revision>
  <dcterms:created xsi:type="dcterms:W3CDTF">2025-03-17T06:45:18Z</dcterms:created>
  <dcterms:modified xsi:type="dcterms:W3CDTF">2025-04-02T08:51:01Z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2025-01-14T00:00:00Z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2025-03-17T00:00:00Z</vt:filetime>
  </property>
  <property fmtid="{D5CDD505-2E9C-101B-9397-08002B2CF9AE}" pid="5" name="Producer">
    <vt:lpwstr>Microsoft® PowerPoint® 2010</vt:lpwstr>
  </property>
</Properties>
</file>